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78" r:id="rId3"/>
    <p:sldId id="262" r:id="rId4"/>
    <p:sldId id="261" r:id="rId5"/>
    <p:sldId id="279" r:id="rId6"/>
    <p:sldId id="260" r:id="rId7"/>
    <p:sldId id="263" r:id="rId8"/>
    <p:sldId id="280" r:id="rId9"/>
    <p:sldId id="272" r:id="rId10"/>
    <p:sldId id="273" r:id="rId11"/>
    <p:sldId id="274" r:id="rId12"/>
    <p:sldId id="266" r:id="rId13"/>
    <p:sldId id="268" r:id="rId14"/>
    <p:sldId id="281" r:id="rId15"/>
    <p:sldId id="291" r:id="rId16"/>
    <p:sldId id="346" r:id="rId17"/>
    <p:sldId id="347" r:id="rId18"/>
    <p:sldId id="348" r:id="rId19"/>
    <p:sldId id="350" r:id="rId20"/>
    <p:sldId id="36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35" r:id="rId31"/>
    <p:sldId id="336" r:id="rId32"/>
    <p:sldId id="334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269" r:id="rId43"/>
    <p:sldId id="270" r:id="rId44"/>
    <p:sldId id="284" r:id="rId45"/>
    <p:sldId id="283" r:id="rId46"/>
    <p:sldId id="287" r:id="rId47"/>
    <p:sldId id="285" r:id="rId48"/>
    <p:sldId id="288" r:id="rId49"/>
    <p:sldId id="338" r:id="rId50"/>
    <p:sldId id="341" r:id="rId51"/>
    <p:sldId id="342" r:id="rId52"/>
    <p:sldId id="370" r:id="rId53"/>
    <p:sldId id="277" r:id="rId54"/>
    <p:sldId id="332" r:id="rId55"/>
    <p:sldId id="333" r:id="rId56"/>
    <p:sldId id="343" r:id="rId57"/>
    <p:sldId id="37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7"/>
    <p:restoredTop sz="92479"/>
  </p:normalViewPr>
  <p:slideViewPr>
    <p:cSldViewPr snapToGrid="0" snapToObjects="1">
      <p:cViewPr varScale="1">
        <p:scale>
          <a:sx n="122" d="100"/>
          <a:sy n="122" d="100"/>
        </p:scale>
        <p:origin x="53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6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40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6.png"/><Relationship Id="rId26" Type="http://schemas.openxmlformats.org/officeDocument/2006/relationships/image" Target="../media/image83.png"/><Relationship Id="rId21" Type="http://schemas.openxmlformats.org/officeDocument/2006/relationships/image" Target="../media/image79.png"/><Relationship Id="rId17" Type="http://schemas.openxmlformats.org/officeDocument/2006/relationships/image" Target="../media/image37.png"/><Relationship Id="rId25" Type="http://schemas.openxmlformats.org/officeDocument/2006/relationships/image" Target="../media/image68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2.png"/><Relationship Id="rId15" Type="http://schemas.openxmlformats.org/officeDocument/2006/relationships/image" Target="../media/image160.png"/><Relationship Id="rId23" Type="http://schemas.openxmlformats.org/officeDocument/2006/relationships/image" Target="../media/image81.png"/><Relationship Id="rId19" Type="http://schemas.openxmlformats.org/officeDocument/2006/relationships/image" Target="../media/image77.png"/><Relationship Id="rId22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86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0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8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3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4.png"/><Relationship Id="rId8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5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7.png"/><Relationship Id="rId38" Type="http://schemas.openxmlformats.org/officeDocument/2006/relationships/image" Target="../media/image128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9.png"/><Relationship Id="rId38" Type="http://schemas.openxmlformats.org/officeDocument/2006/relationships/image" Target="../media/image128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32.png"/><Relationship Id="rId38" Type="http://schemas.openxmlformats.org/officeDocument/2006/relationships/image" Target="../media/image128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35.png"/><Relationship Id="rId38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43" Type="http://schemas.openxmlformats.org/officeDocument/2006/relationships/image" Target="../media/image13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38.png"/><Relationship Id="rId38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4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43" Type="http://schemas.openxmlformats.org/officeDocument/2006/relationships/image" Target="../media/image13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41.png"/><Relationship Id="rId38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31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37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6.png"/><Relationship Id="rId40" Type="http://schemas.openxmlformats.org/officeDocument/2006/relationships/image" Target="../media/image133.png"/><Relationship Id="rId45" Type="http://schemas.openxmlformats.org/officeDocument/2006/relationships/image" Target="../media/image144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4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4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43" Type="http://schemas.openxmlformats.org/officeDocument/2006/relationships/image" Target="../media/image13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43.png"/><Relationship Id="rId38" Type="http://schemas.openxmlformats.org/officeDocument/2006/relationships/image" Target="../media/image128.png"/><Relationship Id="rId20" Type="http://schemas.openxmlformats.org/officeDocument/2006/relationships/image" Target="../media/image107.png"/><Relationship Id="rId41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34.png"/><Relationship Id="rId25" Type="http://schemas.openxmlformats.org/officeDocument/2006/relationships/image" Target="../media/image112.png"/><Relationship Id="rId33" Type="http://schemas.openxmlformats.org/officeDocument/2006/relationships/image" Target="../media/image145.png"/><Relationship Id="rId38" Type="http://schemas.openxmlformats.org/officeDocument/2006/relationships/image" Target="../media/image14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42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39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0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52.png"/><Relationship Id="rId66" Type="http://schemas.openxmlformats.org/officeDocument/2006/relationships/image" Target="../media/image161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51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46.png"/><Relationship Id="rId66" Type="http://schemas.openxmlformats.org/officeDocument/2006/relationships/image" Target="../media/image161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0.png"/><Relationship Id="rId66" Type="http://schemas.openxmlformats.org/officeDocument/2006/relationships/image" Target="../media/image161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2" Type="http://schemas.openxmlformats.org/officeDocument/2006/relationships/image" Target="../media/image531.png"/><Relationship Id="rId16" Type="http://schemas.openxmlformats.org/officeDocument/2006/relationships/image" Target="../media/image851.png"/><Relationship Id="rId29" Type="http://schemas.openxmlformats.org/officeDocument/2006/relationships/image" Target="../media/image90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2.png"/><Relationship Id="rId66" Type="http://schemas.openxmlformats.org/officeDocument/2006/relationships/image" Target="../media/image161.png"/><Relationship Id="rId74" Type="http://schemas.openxmlformats.org/officeDocument/2006/relationships/image" Target="../media/image173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5.png"/><Relationship Id="rId66" Type="http://schemas.openxmlformats.org/officeDocument/2006/relationships/image" Target="../media/image161.png"/><Relationship Id="rId74" Type="http://schemas.openxmlformats.org/officeDocument/2006/relationships/image" Target="../media/image173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24" Type="http://schemas.openxmlformats.org/officeDocument/2006/relationships/image" Target="../media/image69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53" Type="http://schemas.openxmlformats.org/officeDocument/2006/relationships/image" Target="../media/image149.png"/><Relationship Id="rId58" Type="http://schemas.openxmlformats.org/officeDocument/2006/relationships/image" Target="../media/image178.png"/><Relationship Id="rId66" Type="http://schemas.openxmlformats.org/officeDocument/2006/relationships/image" Target="../media/image161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78" Type="http://schemas.openxmlformats.org/officeDocument/2006/relationships/image" Target="../media/image179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53" Type="http://schemas.openxmlformats.org/officeDocument/2006/relationships/image" Target="../media/image149.png"/><Relationship Id="rId58" Type="http://schemas.openxmlformats.org/officeDocument/2006/relationships/image" Target="../media/image181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61" Type="http://schemas.openxmlformats.org/officeDocument/2006/relationships/image" Target="../media/image155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80" Type="http://schemas.openxmlformats.org/officeDocument/2006/relationships/image" Target="../media/image182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78" Type="http://schemas.openxmlformats.org/officeDocument/2006/relationships/image" Target="../media/image179.png"/><Relationship Id="rId81" Type="http://schemas.openxmlformats.org/officeDocument/2006/relationships/image" Target="../media/image183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Relationship Id="rId24" Type="http://schemas.openxmlformats.org/officeDocument/2006/relationships/image" Target="../media/image692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66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84" Type="http://schemas.openxmlformats.org/officeDocument/2006/relationships/image" Target="../media/image187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53" Type="http://schemas.openxmlformats.org/officeDocument/2006/relationships/image" Target="../media/image149.png"/><Relationship Id="rId58" Type="http://schemas.openxmlformats.org/officeDocument/2006/relationships/image" Target="../media/image184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19" Type="http://schemas.openxmlformats.org/officeDocument/2006/relationships/image" Target="../media/image880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48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6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69.png"/><Relationship Id="rId80" Type="http://schemas.openxmlformats.org/officeDocument/2006/relationships/image" Target="../media/image182.png"/><Relationship Id="rId85" Type="http://schemas.openxmlformats.org/officeDocument/2006/relationships/image" Target="../media/image188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50.png"/><Relationship Id="rId62" Type="http://schemas.openxmlformats.org/officeDocument/2006/relationships/image" Target="../media/image156.png"/><Relationship Id="rId70" Type="http://schemas.openxmlformats.org/officeDocument/2006/relationships/image" Target="../media/image165.png"/><Relationship Id="rId75" Type="http://schemas.openxmlformats.org/officeDocument/2006/relationships/image" Target="../media/image174.png"/><Relationship Id="rId83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71.png"/><Relationship Id="rId78" Type="http://schemas.openxmlformats.org/officeDocument/2006/relationships/image" Target="../media/image179.png"/><Relationship Id="rId81" Type="http://schemas.openxmlformats.org/officeDocument/2006/relationships/image" Target="../media/image183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901.png"/><Relationship Id="rId24" Type="http://schemas.openxmlformats.org/officeDocument/2006/relationships/image" Target="../media/image692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66" Type="http://schemas.openxmlformats.org/officeDocument/2006/relationships/image" Target="../media/image161.png"/><Relationship Id="rId61" Type="http://schemas.openxmlformats.org/officeDocument/2006/relationships/image" Target="../media/image155.png"/><Relationship Id="rId82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2.png"/><Relationship Id="rId21" Type="http://schemas.openxmlformats.org/officeDocument/2006/relationships/image" Target="../media/image652.png"/><Relationship Id="rId42" Type="http://schemas.openxmlformats.org/officeDocument/2006/relationships/image" Target="../media/image951.png"/><Relationship Id="rId47" Type="http://schemas.openxmlformats.org/officeDocument/2006/relationships/image" Target="../media/image1081.png"/><Relationship Id="rId63" Type="http://schemas.openxmlformats.org/officeDocument/2006/relationships/image" Target="../media/image157.png"/><Relationship Id="rId68" Type="http://schemas.openxmlformats.org/officeDocument/2006/relationships/image" Target="../media/image163.png"/><Relationship Id="rId84" Type="http://schemas.openxmlformats.org/officeDocument/2006/relationships/image" Target="../media/image187.png"/><Relationship Id="rId89" Type="http://schemas.openxmlformats.org/officeDocument/2006/relationships/image" Target="../media/image201.png"/><Relationship Id="rId16" Type="http://schemas.openxmlformats.org/officeDocument/2006/relationships/image" Target="../media/image851.png"/><Relationship Id="rId11" Type="http://schemas.openxmlformats.org/officeDocument/2006/relationships/image" Target="../media/image632.png"/><Relationship Id="rId32" Type="http://schemas.openxmlformats.org/officeDocument/2006/relationships/image" Target="../media/image980.png"/><Relationship Id="rId37" Type="http://schemas.openxmlformats.org/officeDocument/2006/relationships/image" Target="../media/image1020.png"/><Relationship Id="rId53" Type="http://schemas.openxmlformats.org/officeDocument/2006/relationships/image" Target="../media/image191.png"/><Relationship Id="rId58" Type="http://schemas.openxmlformats.org/officeDocument/2006/relationships/image" Target="../media/image193.png"/><Relationship Id="rId74" Type="http://schemas.openxmlformats.org/officeDocument/2006/relationships/image" Target="../media/image173.png"/><Relationship Id="rId79" Type="http://schemas.openxmlformats.org/officeDocument/2006/relationships/image" Target="../media/image180.png"/><Relationship Id="rId5" Type="http://schemas.openxmlformats.org/officeDocument/2006/relationships/image" Target="../media/image561.png"/><Relationship Id="rId14" Type="http://schemas.openxmlformats.org/officeDocument/2006/relationships/image" Target="../media/image751.png"/><Relationship Id="rId22" Type="http://schemas.openxmlformats.org/officeDocument/2006/relationships/image" Target="../media/image662.png"/><Relationship Id="rId27" Type="http://schemas.openxmlformats.org/officeDocument/2006/relationships/image" Target="../media/image722.png"/><Relationship Id="rId30" Type="http://schemas.openxmlformats.org/officeDocument/2006/relationships/image" Target="../media/image190.png"/><Relationship Id="rId35" Type="http://schemas.openxmlformats.org/officeDocument/2006/relationships/image" Target="../media/image1000.png"/><Relationship Id="rId43" Type="http://schemas.openxmlformats.org/officeDocument/2006/relationships/image" Target="../media/image961.png"/><Relationship Id="rId48" Type="http://schemas.openxmlformats.org/officeDocument/2006/relationships/image" Target="../media/image1091.png"/><Relationship Id="rId56" Type="http://schemas.openxmlformats.org/officeDocument/2006/relationships/image" Target="../media/image1171.png"/><Relationship Id="rId64" Type="http://schemas.openxmlformats.org/officeDocument/2006/relationships/image" Target="../media/image158.png"/><Relationship Id="rId69" Type="http://schemas.openxmlformats.org/officeDocument/2006/relationships/image" Target="../media/image194.png"/><Relationship Id="rId77" Type="http://schemas.openxmlformats.org/officeDocument/2006/relationships/image" Target="../media/image177.png"/><Relationship Id="rId8" Type="http://schemas.openxmlformats.org/officeDocument/2006/relationships/image" Target="../media/image591.png"/><Relationship Id="rId51" Type="http://schemas.openxmlformats.org/officeDocument/2006/relationships/image" Target="../media/image1121.png"/><Relationship Id="rId72" Type="http://schemas.openxmlformats.org/officeDocument/2006/relationships/image" Target="../media/image196.png"/><Relationship Id="rId80" Type="http://schemas.openxmlformats.org/officeDocument/2006/relationships/image" Target="../media/image182.png"/><Relationship Id="rId85" Type="http://schemas.openxmlformats.org/officeDocument/2006/relationships/image" Target="../media/image188.png"/><Relationship Id="rId3" Type="http://schemas.openxmlformats.org/officeDocument/2006/relationships/image" Target="../media/image54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702.png"/><Relationship Id="rId33" Type="http://schemas.openxmlformats.org/officeDocument/2006/relationships/image" Target="../media/image921.png"/><Relationship Id="rId38" Type="http://schemas.openxmlformats.org/officeDocument/2006/relationships/image" Target="../media/image1030.png"/><Relationship Id="rId46" Type="http://schemas.openxmlformats.org/officeDocument/2006/relationships/image" Target="../media/image1071.png"/><Relationship Id="rId59" Type="http://schemas.openxmlformats.org/officeDocument/2006/relationships/image" Target="../media/image153.png"/><Relationship Id="rId67" Type="http://schemas.openxmlformats.org/officeDocument/2006/relationships/image" Target="../media/image162.png"/><Relationship Id="rId20" Type="http://schemas.openxmlformats.org/officeDocument/2006/relationships/image" Target="../media/image642.png"/><Relationship Id="rId41" Type="http://schemas.openxmlformats.org/officeDocument/2006/relationships/image" Target="../media/image941.png"/><Relationship Id="rId54" Type="http://schemas.openxmlformats.org/officeDocument/2006/relationships/image" Target="../media/image192.png"/><Relationship Id="rId62" Type="http://schemas.openxmlformats.org/officeDocument/2006/relationships/image" Target="../media/image156.png"/><Relationship Id="rId70" Type="http://schemas.openxmlformats.org/officeDocument/2006/relationships/image" Target="../media/image195.png"/><Relationship Id="rId75" Type="http://schemas.openxmlformats.org/officeDocument/2006/relationships/image" Target="../media/image174.png"/><Relationship Id="rId83" Type="http://schemas.openxmlformats.org/officeDocument/2006/relationships/image" Target="../media/image186.png"/><Relationship Id="rId88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5" Type="http://schemas.openxmlformats.org/officeDocument/2006/relationships/image" Target="../media/image841.png"/><Relationship Id="rId23" Type="http://schemas.openxmlformats.org/officeDocument/2006/relationships/image" Target="../media/image672.png"/><Relationship Id="rId28" Type="http://schemas.openxmlformats.org/officeDocument/2006/relationships/image" Target="../media/image891.png"/><Relationship Id="rId36" Type="http://schemas.openxmlformats.org/officeDocument/2006/relationships/image" Target="../media/image1010.png"/><Relationship Id="rId49" Type="http://schemas.openxmlformats.org/officeDocument/2006/relationships/image" Target="../media/image1101.png"/><Relationship Id="rId57" Type="http://schemas.openxmlformats.org/officeDocument/2006/relationships/image" Target="../media/image167.png"/><Relationship Id="rId10" Type="http://schemas.openxmlformats.org/officeDocument/2006/relationships/image" Target="../media/image621.png"/><Relationship Id="rId31" Type="http://schemas.openxmlformats.org/officeDocument/2006/relationships/image" Target="../media/image970.png"/><Relationship Id="rId44" Type="http://schemas.openxmlformats.org/officeDocument/2006/relationships/image" Target="../media/image991.png"/><Relationship Id="rId52" Type="http://schemas.openxmlformats.org/officeDocument/2006/relationships/image" Target="../media/image1131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97.png"/><Relationship Id="rId78" Type="http://schemas.openxmlformats.org/officeDocument/2006/relationships/image" Target="../media/image179.png"/><Relationship Id="rId81" Type="http://schemas.openxmlformats.org/officeDocument/2006/relationships/image" Target="../media/image183.png"/><Relationship Id="rId86" Type="http://schemas.openxmlformats.org/officeDocument/2006/relationships/image" Target="../media/image198.png"/><Relationship Id="rId4" Type="http://schemas.openxmlformats.org/officeDocument/2006/relationships/image" Target="../media/image551.png"/><Relationship Id="rId9" Type="http://schemas.openxmlformats.org/officeDocument/2006/relationships/image" Target="../media/image611.png"/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39" Type="http://schemas.openxmlformats.org/officeDocument/2006/relationships/image" Target="../media/image1040.png"/><Relationship Id="rId34" Type="http://schemas.openxmlformats.org/officeDocument/2006/relationships/image" Target="../media/image931.png"/><Relationship Id="rId50" Type="http://schemas.openxmlformats.org/officeDocument/2006/relationships/image" Target="../media/image1111.png"/><Relationship Id="rId55" Type="http://schemas.openxmlformats.org/officeDocument/2006/relationships/image" Target="../media/image1161.png"/><Relationship Id="rId76" Type="http://schemas.openxmlformats.org/officeDocument/2006/relationships/image" Target="../media/image176.png"/><Relationship Id="rId7" Type="http://schemas.openxmlformats.org/officeDocument/2006/relationships/image" Target="../media/image581.png"/><Relationship Id="rId71" Type="http://schemas.openxmlformats.org/officeDocument/2006/relationships/image" Target="../media/image166.png"/><Relationship Id="rId2" Type="http://schemas.openxmlformats.org/officeDocument/2006/relationships/image" Target="../media/image531.png"/><Relationship Id="rId29" Type="http://schemas.openxmlformats.org/officeDocument/2006/relationships/image" Target="../media/image189.png"/><Relationship Id="rId24" Type="http://schemas.openxmlformats.org/officeDocument/2006/relationships/image" Target="../media/image692.png"/><Relationship Id="rId40" Type="http://schemas.openxmlformats.org/officeDocument/2006/relationships/image" Target="../media/image1050.png"/><Relationship Id="rId45" Type="http://schemas.openxmlformats.org/officeDocument/2006/relationships/image" Target="../media/image1061.png"/><Relationship Id="rId66" Type="http://schemas.openxmlformats.org/officeDocument/2006/relationships/image" Target="../media/image161.png"/><Relationship Id="rId87" Type="http://schemas.openxmlformats.org/officeDocument/2006/relationships/image" Target="../media/image199.png"/><Relationship Id="rId61" Type="http://schemas.openxmlformats.org/officeDocument/2006/relationships/image" Target="../media/image155.png"/><Relationship Id="rId82" Type="http://schemas.openxmlformats.org/officeDocument/2006/relationships/image" Target="../media/image185.png"/><Relationship Id="rId19" Type="http://schemas.openxmlformats.org/officeDocument/2006/relationships/image" Target="../media/image8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31.png"/><Relationship Id="rId34" Type="http://schemas.openxmlformats.org/officeDocument/2006/relationships/image" Target="../media/image931.png"/><Relationship Id="rId55" Type="http://schemas.openxmlformats.org/officeDocument/2006/relationships/image" Target="../media/image1161.png"/><Relationship Id="rId7" Type="http://schemas.openxmlformats.org/officeDocument/2006/relationships/image" Target="../media/image571.png"/><Relationship Id="rId33" Type="http://schemas.openxmlformats.org/officeDocument/2006/relationships/image" Target="../media/image92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21.png"/><Relationship Id="rId5" Type="http://schemas.openxmlformats.org/officeDocument/2006/relationships/image" Target="../media/image551.png"/><Relationship Id="rId10" Type="http://schemas.openxmlformats.org/officeDocument/2006/relationships/image" Target="../media/image611.png"/><Relationship Id="rId4" Type="http://schemas.openxmlformats.org/officeDocument/2006/relationships/image" Target="../media/image541.png"/><Relationship Id="rId9" Type="http://schemas.openxmlformats.org/officeDocument/2006/relationships/image" Target="../media/image591.png"/><Relationship Id="rId56" Type="http://schemas.openxmlformats.org/officeDocument/2006/relationships/image" Target="../media/image11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8" Type="http://schemas.openxmlformats.org/officeDocument/2006/relationships/image" Target="../media/image209.png"/><Relationship Id="rId3" Type="http://schemas.openxmlformats.org/officeDocument/2006/relationships/image" Target="../media/image580.png"/><Relationship Id="rId21" Type="http://schemas.openxmlformats.org/officeDocument/2006/relationships/image" Target="../media/image212.png"/><Relationship Id="rId7" Type="http://schemas.openxmlformats.org/officeDocument/2006/relationships/image" Target="../media/image147.png"/><Relationship Id="rId1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5" Type="http://schemas.openxmlformats.org/officeDocument/2006/relationships/image" Target="../media/image206.png"/><Relationship Id="rId10" Type="http://schemas.openxmlformats.org/officeDocument/2006/relationships/image" Target="../media/image205.png"/><Relationship Id="rId19" Type="http://schemas.openxmlformats.org/officeDocument/2006/relationships/image" Target="../media/image210.png"/><Relationship Id="rId4" Type="http://schemas.openxmlformats.org/officeDocument/2006/relationships/image" Target="../media/image470.png"/><Relationship Id="rId9" Type="http://schemas.openxmlformats.org/officeDocument/2006/relationships/image" Target="../media/image204.png"/><Relationship Id="rId14" Type="http://schemas.openxmlformats.org/officeDocument/2006/relationships/image" Target="../media/image590.png"/><Relationship Id="rId22" Type="http://schemas.openxmlformats.org/officeDocument/2006/relationships/image" Target="../media/image2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2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860.png"/><Relationship Id="rId3" Type="http://schemas.openxmlformats.org/officeDocument/2006/relationships/image" Target="../media/image660.png"/><Relationship Id="rId7" Type="http://schemas.openxmlformats.org/officeDocument/2006/relationships/image" Target="../media/image720.png"/><Relationship Id="rId12" Type="http://schemas.openxmlformats.org/officeDocument/2006/relationships/image" Target="../media/image85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40.png"/><Relationship Id="rId5" Type="http://schemas.openxmlformats.org/officeDocument/2006/relationships/image" Target="../media/image690.png"/><Relationship Id="rId10" Type="http://schemas.openxmlformats.org/officeDocument/2006/relationships/image" Target="../media/image750.png"/><Relationship Id="rId4" Type="http://schemas.openxmlformats.org/officeDocument/2006/relationships/image" Target="../media/image670.png"/><Relationship Id="rId9" Type="http://schemas.openxmlformats.org/officeDocument/2006/relationships/image" Target="../media/image7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tiff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1.png"/><Relationship Id="rId18" Type="http://schemas.openxmlformats.org/officeDocument/2006/relationships/image" Target="../media/image871.png"/><Relationship Id="rId26" Type="http://schemas.openxmlformats.org/officeDocument/2006/relationships/image" Target="../media/image950.png"/><Relationship Id="rId39" Type="http://schemas.openxmlformats.org/officeDocument/2006/relationships/image" Target="../media/image1080.png"/><Relationship Id="rId21" Type="http://schemas.openxmlformats.org/officeDocument/2006/relationships/image" Target="../media/image900.png"/><Relationship Id="rId34" Type="http://schemas.openxmlformats.org/officeDocument/2006/relationships/image" Target="../media/image1030.png"/><Relationship Id="rId42" Type="http://schemas.openxmlformats.org/officeDocument/2006/relationships/image" Target="../media/image1110.png"/><Relationship Id="rId47" Type="http://schemas.openxmlformats.org/officeDocument/2006/relationships/image" Target="../media/image1160.png"/><Relationship Id="rId50" Type="http://schemas.openxmlformats.org/officeDocument/2006/relationships/image" Target="../media/image2060.png"/><Relationship Id="rId55" Type="http://schemas.openxmlformats.org/officeDocument/2006/relationships/image" Target="../media/image2110.png"/><Relationship Id="rId7" Type="http://schemas.openxmlformats.org/officeDocument/2006/relationships/image" Target="../media/image671.png"/><Relationship Id="rId2" Type="http://schemas.openxmlformats.org/officeDocument/2006/relationships/image" Target="../media/image620.png"/><Relationship Id="rId16" Type="http://schemas.openxmlformats.org/officeDocument/2006/relationships/image" Target="../media/image851.png"/><Relationship Id="rId29" Type="http://schemas.openxmlformats.org/officeDocument/2006/relationships/image" Target="../media/image980.png"/><Relationship Id="rId11" Type="http://schemas.openxmlformats.org/officeDocument/2006/relationships/image" Target="../media/image721.png"/><Relationship Id="rId24" Type="http://schemas.openxmlformats.org/officeDocument/2006/relationships/image" Target="../media/image930.png"/><Relationship Id="rId32" Type="http://schemas.openxmlformats.org/officeDocument/2006/relationships/image" Target="../media/image1010.png"/><Relationship Id="rId37" Type="http://schemas.openxmlformats.org/officeDocument/2006/relationships/image" Target="../media/image1060.png"/><Relationship Id="rId40" Type="http://schemas.openxmlformats.org/officeDocument/2006/relationships/image" Target="../media/image1090.png"/><Relationship Id="rId45" Type="http://schemas.openxmlformats.org/officeDocument/2006/relationships/image" Target="../media/image1140.png"/><Relationship Id="rId53" Type="http://schemas.openxmlformats.org/officeDocument/2006/relationships/image" Target="../media/image2090.png"/><Relationship Id="rId5" Type="http://schemas.openxmlformats.org/officeDocument/2006/relationships/image" Target="../media/image651.png"/><Relationship Id="rId10" Type="http://schemas.openxmlformats.org/officeDocument/2006/relationships/image" Target="../media/image711.png"/><Relationship Id="rId19" Type="http://schemas.openxmlformats.org/officeDocument/2006/relationships/image" Target="../media/image880.png"/><Relationship Id="rId31" Type="http://schemas.openxmlformats.org/officeDocument/2006/relationships/image" Target="../media/image1000.png"/><Relationship Id="rId44" Type="http://schemas.openxmlformats.org/officeDocument/2006/relationships/image" Target="../media/image1130.png"/><Relationship Id="rId52" Type="http://schemas.openxmlformats.org/officeDocument/2006/relationships/image" Target="../media/image2080.png"/><Relationship Id="rId4" Type="http://schemas.openxmlformats.org/officeDocument/2006/relationships/image" Target="../media/image641.png"/><Relationship Id="rId9" Type="http://schemas.openxmlformats.org/officeDocument/2006/relationships/image" Target="../media/image701.png"/><Relationship Id="rId14" Type="http://schemas.openxmlformats.org/officeDocument/2006/relationships/image" Target="../media/image751.png"/><Relationship Id="rId22" Type="http://schemas.openxmlformats.org/officeDocument/2006/relationships/image" Target="../media/image910.png"/><Relationship Id="rId27" Type="http://schemas.openxmlformats.org/officeDocument/2006/relationships/image" Target="../media/image960.png"/><Relationship Id="rId30" Type="http://schemas.openxmlformats.org/officeDocument/2006/relationships/image" Target="../media/image990.png"/><Relationship Id="rId35" Type="http://schemas.openxmlformats.org/officeDocument/2006/relationships/image" Target="../media/image1040.png"/><Relationship Id="rId43" Type="http://schemas.openxmlformats.org/officeDocument/2006/relationships/image" Target="../media/image1120.png"/><Relationship Id="rId48" Type="http://schemas.openxmlformats.org/officeDocument/2006/relationships/image" Target="../media/image1170.png"/><Relationship Id="rId8" Type="http://schemas.openxmlformats.org/officeDocument/2006/relationships/image" Target="../media/image691.png"/><Relationship Id="rId51" Type="http://schemas.openxmlformats.org/officeDocument/2006/relationships/image" Target="../media/image2070.png"/><Relationship Id="rId3" Type="http://schemas.openxmlformats.org/officeDocument/2006/relationships/image" Target="../media/image631.png"/><Relationship Id="rId12" Type="http://schemas.openxmlformats.org/officeDocument/2006/relationships/image" Target="../media/image731.png"/><Relationship Id="rId17" Type="http://schemas.openxmlformats.org/officeDocument/2006/relationships/image" Target="../media/image861.png"/><Relationship Id="rId25" Type="http://schemas.openxmlformats.org/officeDocument/2006/relationships/image" Target="../media/image940.png"/><Relationship Id="rId33" Type="http://schemas.openxmlformats.org/officeDocument/2006/relationships/image" Target="../media/image1020.png"/><Relationship Id="rId38" Type="http://schemas.openxmlformats.org/officeDocument/2006/relationships/image" Target="../media/image1070.png"/><Relationship Id="rId46" Type="http://schemas.openxmlformats.org/officeDocument/2006/relationships/image" Target="../media/image1150.png"/><Relationship Id="rId20" Type="http://schemas.openxmlformats.org/officeDocument/2006/relationships/image" Target="../media/image890.png"/><Relationship Id="rId41" Type="http://schemas.openxmlformats.org/officeDocument/2006/relationships/image" Target="../media/image1100.png"/><Relationship Id="rId54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5" Type="http://schemas.openxmlformats.org/officeDocument/2006/relationships/image" Target="../media/image841.png"/><Relationship Id="rId23" Type="http://schemas.openxmlformats.org/officeDocument/2006/relationships/image" Target="../media/image920.png"/><Relationship Id="rId28" Type="http://schemas.openxmlformats.org/officeDocument/2006/relationships/image" Target="../media/image970.png"/><Relationship Id="rId36" Type="http://schemas.openxmlformats.org/officeDocument/2006/relationships/image" Target="../media/image1050.png"/><Relationship Id="rId49" Type="http://schemas.openxmlformats.org/officeDocument/2006/relationships/image" Target="../media/image11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logistic regression model training (by 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Predicting function (ignore the bias term)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Loss for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instance: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𝑙𝑜𝑠𝑠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≔−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func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Weight update rule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gradient of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4383" y="1600200"/>
                <a:ext cx="8938517" cy="452596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en-US" b="0" i="1" smtClean="0">
                              <a:latin typeface="Cambria Math" charset="0"/>
                            </a:rPr>
                            <m:t>𝑜𝑠𝑠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lit/>
                            </m:r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𝑖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 smtClean="0"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 smtClean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lit/>
                            </m:rPr>
                            <a:rPr lang="en-US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altLang="en-US" i="1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 i="1"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i="1"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(1−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r>
                        <a:rPr lang="en-US" alt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r>
                        <a:rPr lang="en-US" altLang="en-US" i="1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en-US" i="1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r>
                        <a:rPr lang="en-US" alt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en-US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383" y="1600200"/>
                <a:ext cx="8938517" cy="45259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Feedforward neural network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3162531" y="540212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31" y="5402129"/>
                <a:ext cx="585019" cy="58501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857721" y="540212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721" y="5402128"/>
                <a:ext cx="585019" cy="58501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5258478" y="540212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78" y="5402128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326955" y="3952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55" y="3952922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4196435" y="3952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35" y="3952922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070038" y="3952960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038" y="3952960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245005" y="4711421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005" y="4711421"/>
                <a:ext cx="720710" cy="476669"/>
              </a:xfrm>
              <a:prstGeom prst="rect">
                <a:avLst/>
              </a:prstGeom>
              <a:blipFill rotWithShape="0">
                <a:blip r:embed="rId8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1550" y="4657324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50" y="4657324"/>
                <a:ext cx="720710" cy="4769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6" idx="0"/>
            <a:endCxn id="14" idx="4"/>
          </p:cNvCxnSpPr>
          <p:nvPr/>
        </p:nvCxnSpPr>
        <p:spPr>
          <a:xfrm flipV="1">
            <a:off x="3455041" y="4537941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14" idx="4"/>
          </p:cNvCxnSpPr>
          <p:nvPr/>
        </p:nvCxnSpPr>
        <p:spPr>
          <a:xfrm flipV="1">
            <a:off x="4150231" y="4537941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</p:cNvCxnSpPr>
          <p:nvPr/>
        </p:nvCxnSpPr>
        <p:spPr>
          <a:xfrm flipV="1">
            <a:off x="4150231" y="4537980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0"/>
            <a:endCxn id="15" idx="4"/>
          </p:cNvCxnSpPr>
          <p:nvPr/>
        </p:nvCxnSpPr>
        <p:spPr>
          <a:xfrm flipV="1">
            <a:off x="3455041" y="4537979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362548" y="4537979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0"/>
            <a:endCxn id="39" idx="4"/>
          </p:cNvCxnSpPr>
          <p:nvPr/>
        </p:nvCxnSpPr>
        <p:spPr>
          <a:xfrm flipV="1">
            <a:off x="3619465" y="3414679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39" idx="4"/>
          </p:cNvCxnSpPr>
          <p:nvPr/>
        </p:nvCxnSpPr>
        <p:spPr>
          <a:xfrm flipH="1" flipV="1">
            <a:off x="4483865" y="3414679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  <a:endCxn id="39" idx="4"/>
          </p:cNvCxnSpPr>
          <p:nvPr/>
        </p:nvCxnSpPr>
        <p:spPr>
          <a:xfrm flipH="1" flipV="1">
            <a:off x="4483865" y="3414679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483475" y="328431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75" y="3284317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788093" y="3311180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93" y="3311180"/>
                <a:ext cx="720710" cy="47666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4565468" y="540212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468" y="5402128"/>
                <a:ext cx="585019" cy="585019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32" idx="0"/>
            <a:endCxn id="15" idx="4"/>
          </p:cNvCxnSpPr>
          <p:nvPr/>
        </p:nvCxnSpPr>
        <p:spPr>
          <a:xfrm flipV="1">
            <a:off x="4857978" y="4537979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14" idx="4"/>
          </p:cNvCxnSpPr>
          <p:nvPr/>
        </p:nvCxnSpPr>
        <p:spPr>
          <a:xfrm flipH="1" flipV="1">
            <a:off x="4488945" y="4537941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10" idx="4"/>
          </p:cNvCxnSpPr>
          <p:nvPr/>
        </p:nvCxnSpPr>
        <p:spPr>
          <a:xfrm flipH="1" flipV="1">
            <a:off x="3619465" y="4537941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6" idx="0"/>
            <a:endCxn id="10" idx="4"/>
          </p:cNvCxnSpPr>
          <p:nvPr/>
        </p:nvCxnSpPr>
        <p:spPr>
          <a:xfrm flipV="1">
            <a:off x="3455041" y="4537941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7" idx="0"/>
            <a:endCxn id="10" idx="4"/>
          </p:cNvCxnSpPr>
          <p:nvPr/>
        </p:nvCxnSpPr>
        <p:spPr>
          <a:xfrm flipH="1" flipV="1">
            <a:off x="3619465" y="4537941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" idx="0"/>
            <a:endCxn id="14" idx="4"/>
          </p:cNvCxnSpPr>
          <p:nvPr/>
        </p:nvCxnSpPr>
        <p:spPr>
          <a:xfrm flipH="1" flipV="1">
            <a:off x="4488945" y="4537941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>
            <a:stCxn id="9" idx="0"/>
            <a:endCxn id="10" idx="4"/>
          </p:cNvCxnSpPr>
          <p:nvPr/>
        </p:nvCxnSpPr>
        <p:spPr>
          <a:xfrm flipH="1" flipV="1">
            <a:off x="3619465" y="4537941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>
            <a:cxnSpLocks/>
            <a:endCxn id="362" idx="2"/>
          </p:cNvCxnSpPr>
          <p:nvPr/>
        </p:nvCxnSpPr>
        <p:spPr>
          <a:xfrm flipV="1">
            <a:off x="1099156" y="2317336"/>
            <a:ext cx="0" cy="37437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2" name="TextBox 361"/>
              <p:cNvSpPr txBox="1"/>
              <p:nvPr/>
            </p:nvSpPr>
            <p:spPr>
              <a:xfrm>
                <a:off x="75532" y="1353161"/>
                <a:ext cx="2047247" cy="96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Forward: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based on current weights</a:t>
                </a:r>
              </a:p>
            </p:txBody>
          </p:sp>
        </mc:Choice>
        <mc:Fallback>
          <p:sp>
            <p:nvSpPr>
              <p:cNvPr id="362" name="TextBox 3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2" y="1353161"/>
                <a:ext cx="2047247" cy="964175"/>
              </a:xfrm>
              <a:prstGeom prst="rect">
                <a:avLst/>
              </a:prstGeom>
              <a:blipFill>
                <a:blip r:embed="rId13"/>
                <a:stretch>
                  <a:fillRect t="-2597"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4" name="Straight Arrow Connector 363"/>
          <p:cNvCxnSpPr>
            <a:cxnSpLocks/>
            <a:stCxn id="365" idx="2"/>
          </p:cNvCxnSpPr>
          <p:nvPr/>
        </p:nvCxnSpPr>
        <p:spPr>
          <a:xfrm flipH="1">
            <a:off x="2930313" y="2298928"/>
            <a:ext cx="9882" cy="37621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1973474" y="1375598"/>
            <a:ext cx="193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Back-prop: adjust weights to minimize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/>
              <p:cNvSpPr txBox="1"/>
              <p:nvPr/>
            </p:nvSpPr>
            <p:spPr>
              <a:xfrm>
                <a:off x="6194386" y="4657324"/>
                <a:ext cx="2538900" cy="948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86" y="4657324"/>
                <a:ext cx="2538900" cy="9488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/>
              <p:cNvSpPr txBox="1"/>
              <p:nvPr/>
            </p:nvSpPr>
            <p:spPr>
              <a:xfrm>
                <a:off x="6153290" y="3378345"/>
                <a:ext cx="2764731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9" name="TextBox 3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90" y="3378345"/>
                <a:ext cx="2764731" cy="344069"/>
              </a:xfrm>
              <a:prstGeom prst="rect">
                <a:avLst/>
              </a:prstGeom>
              <a:blipFill rotWithShape="0">
                <a:blip r:embed="rId15"/>
                <a:stretch>
                  <a:fillRect l="-110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4191355" y="2829660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55" y="2829660"/>
                <a:ext cx="585019" cy="585019"/>
              </a:xfrm>
              <a:prstGeom prst="ellipse">
                <a:avLst/>
              </a:prstGeom>
              <a:blipFill rotWithShape="0">
                <a:blip r:embed="rId1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675" y="2791007"/>
                <a:ext cx="1465658" cy="46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675" y="2791007"/>
                <a:ext cx="1465658" cy="46730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72128" y="4034178"/>
                <a:ext cx="2739724" cy="398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28" y="4034178"/>
                <a:ext cx="2739724" cy="398892"/>
              </a:xfrm>
              <a:prstGeom prst="rect">
                <a:avLst/>
              </a:prstGeom>
              <a:blipFill rotWithShape="0">
                <a:blip r:embed="rId18"/>
                <a:stretch>
                  <a:fillRect l="-1556" t="-1538" r="-222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151580" y="1691649"/>
                <a:ext cx="2853065" cy="10070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alt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uk-UA" altLang="en-US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b="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80" y="1691649"/>
                <a:ext cx="2853065" cy="1007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6151580" y="1221006"/>
                <a:ext cx="2853065" cy="3533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1" smtClean="0">
                                  <a:latin typeface="Cambria Math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alt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i="1"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en-US" b="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80" y="1221006"/>
                <a:ext cx="2853065" cy="353380"/>
              </a:xfrm>
              <a:prstGeom prst="rect">
                <a:avLst/>
              </a:prstGeom>
              <a:blipFill rotWithShape="0">
                <a:blip r:embed="rId2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192990-EF71-7F4A-809C-1F8954A5F030}"/>
                  </a:ext>
                </a:extLst>
              </p:cNvPr>
              <p:cNvSpPr txBox="1"/>
              <p:nvPr/>
            </p:nvSpPr>
            <p:spPr>
              <a:xfrm>
                <a:off x="6192410" y="5783497"/>
                <a:ext cx="2812236" cy="59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The initial weights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) are randomly assigned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192990-EF71-7F4A-809C-1F8954A5F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410" y="5783497"/>
                <a:ext cx="2812236" cy="591187"/>
              </a:xfrm>
              <a:prstGeom prst="rect">
                <a:avLst/>
              </a:prstGeom>
              <a:blipFill>
                <a:blip r:embed="rId21"/>
                <a:stretch>
                  <a:fillRect l="-4955" t="-8333" r="-2252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6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(predict)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761024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Forward (predict)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Initial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: randomly assign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charset="0"/>
                      </a:rPr>
                      <m:t>←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761024" cy="4525963"/>
              </a:xfrm>
              <a:blipFill>
                <a:blip r:embed="rId2"/>
                <a:stretch>
                  <a:fillRect l="-3200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361" name="Straight Arrow Connector 360"/>
          <p:cNvCxnSpPr/>
          <p:nvPr/>
        </p:nvCxnSpPr>
        <p:spPr>
          <a:xfrm flipH="1" flipV="1">
            <a:off x="5730227" y="2287230"/>
            <a:ext cx="9427" cy="3669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/>
              <p:cNvSpPr txBox="1"/>
              <p:nvPr/>
            </p:nvSpPr>
            <p:spPr>
              <a:xfrm>
                <a:off x="4870548" y="1378390"/>
                <a:ext cx="2140171" cy="96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Forward: predict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based on current weights</a:t>
                </a:r>
              </a:p>
            </p:txBody>
          </p:sp>
        </mc:Choice>
        <mc:Fallback xmlns="">
          <p:sp>
            <p:nvSpPr>
              <p:cNvPr id="362" name="TextBox 3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548" y="1378390"/>
                <a:ext cx="2140171" cy="964175"/>
              </a:xfrm>
              <a:prstGeom prst="rect">
                <a:avLst/>
              </a:prstGeom>
              <a:blipFill rotWithShape="0">
                <a:blip r:embed="rId3"/>
                <a:stretch>
                  <a:fillRect t="-3165" b="-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6029024" y="520692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024" y="5206923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6724214" y="5206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14" y="5206922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8124971" y="5206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971" y="5206922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6193448" y="3757716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448" y="3757716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7062928" y="3757716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28" y="3757716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7936531" y="375775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31" y="3757754"/>
                <a:ext cx="585019" cy="585019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1498" y="451621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98" y="4516215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38043" y="4462118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043" y="4462118"/>
                <a:ext cx="720710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stCxn id="41" idx="0"/>
            <a:endCxn id="49" idx="4"/>
          </p:cNvCxnSpPr>
          <p:nvPr/>
        </p:nvCxnSpPr>
        <p:spPr>
          <a:xfrm flipV="1">
            <a:off x="6321534" y="4342735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49" idx="4"/>
          </p:cNvCxnSpPr>
          <p:nvPr/>
        </p:nvCxnSpPr>
        <p:spPr>
          <a:xfrm flipV="1">
            <a:off x="7016724" y="4342735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0"/>
          </p:cNvCxnSpPr>
          <p:nvPr/>
        </p:nvCxnSpPr>
        <p:spPr>
          <a:xfrm flipV="1">
            <a:off x="7016724" y="4342774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0"/>
            <a:endCxn id="50" idx="4"/>
          </p:cNvCxnSpPr>
          <p:nvPr/>
        </p:nvCxnSpPr>
        <p:spPr>
          <a:xfrm flipV="1">
            <a:off x="6321534" y="4342773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8229041" y="4342773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0"/>
          </p:cNvCxnSpPr>
          <p:nvPr/>
        </p:nvCxnSpPr>
        <p:spPr>
          <a:xfrm flipV="1">
            <a:off x="6485958" y="3219473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9" idx="0"/>
          </p:cNvCxnSpPr>
          <p:nvPr/>
        </p:nvCxnSpPr>
        <p:spPr>
          <a:xfrm flipH="1" flipV="1">
            <a:off x="7350358" y="3219473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</p:cNvCxnSpPr>
          <p:nvPr/>
        </p:nvCxnSpPr>
        <p:spPr>
          <a:xfrm flipH="1" flipV="1">
            <a:off x="7350358" y="3219473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49968" y="3089111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8" y="3089111"/>
                <a:ext cx="720710" cy="476669"/>
              </a:xfrm>
              <a:prstGeom prst="rect">
                <a:avLst/>
              </a:prstGeom>
              <a:blipFill rotWithShape="0">
                <a:blip r:embed="rId1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654586" y="3115974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86" y="3115974"/>
                <a:ext cx="720710" cy="47666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7431961" y="52069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1" y="5206922"/>
                <a:ext cx="585019" cy="585019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0" idx="4"/>
          </p:cNvCxnSpPr>
          <p:nvPr/>
        </p:nvCxnSpPr>
        <p:spPr>
          <a:xfrm flipV="1">
            <a:off x="7724471" y="4342773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9" idx="4"/>
          </p:cNvCxnSpPr>
          <p:nvPr/>
        </p:nvCxnSpPr>
        <p:spPr>
          <a:xfrm flipH="1" flipV="1">
            <a:off x="7355438" y="4342735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5" idx="4"/>
          </p:cNvCxnSpPr>
          <p:nvPr/>
        </p:nvCxnSpPr>
        <p:spPr>
          <a:xfrm flipH="1" flipV="1">
            <a:off x="6485958" y="4342735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0"/>
            <a:endCxn id="45" idx="4"/>
          </p:cNvCxnSpPr>
          <p:nvPr/>
        </p:nvCxnSpPr>
        <p:spPr>
          <a:xfrm flipV="1">
            <a:off x="6321534" y="4342735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2" idx="0"/>
            <a:endCxn id="45" idx="4"/>
          </p:cNvCxnSpPr>
          <p:nvPr/>
        </p:nvCxnSpPr>
        <p:spPr>
          <a:xfrm flipH="1" flipV="1">
            <a:off x="6485958" y="4342735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4" idx="0"/>
            <a:endCxn id="49" idx="4"/>
          </p:cNvCxnSpPr>
          <p:nvPr/>
        </p:nvCxnSpPr>
        <p:spPr>
          <a:xfrm flipH="1" flipV="1">
            <a:off x="7355438" y="4342735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4" idx="0"/>
            <a:endCxn id="45" idx="4"/>
          </p:cNvCxnSpPr>
          <p:nvPr/>
        </p:nvCxnSpPr>
        <p:spPr>
          <a:xfrm flipH="1" flipV="1">
            <a:off x="6485958" y="4342735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7057848" y="263445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48" y="2634454"/>
                <a:ext cx="585019" cy="585019"/>
              </a:xfrm>
              <a:prstGeom prst="ellipse">
                <a:avLst/>
              </a:prstGeom>
              <a:blipFill rotWithShape="0">
                <a:blip r:embed="rId1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1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BFEB-1751-4622-A42C-40B0DD22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A0E089-1513-46E7-8164-B94372D18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929973" cy="4525963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r>
                  <a:rPr lang="en-US" dirty="0"/>
                  <a:t>Input feature and target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 weights (random assign)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Forward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4   0.5   1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0.98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  0.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62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0.73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−1.09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0.25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6A0E089-1513-46E7-8164-B94372D18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929973" cy="4525963"/>
              </a:xfrm>
              <a:blipFill rotWithShape="0">
                <a:blip r:embed="rId2"/>
                <a:stretch>
                  <a:fillRect l="-1439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451F9-4242-4D6C-9BBC-FDA1DB45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AC420-F4C2-48C9-8D45-D0EF13F7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957071" y="473431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71" y="4734312"/>
                <a:ext cx="585019" cy="585019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6652261" y="4734311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261" y="4734311"/>
                <a:ext cx="585019" cy="585019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8053018" y="4734311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018" y="4734311"/>
                <a:ext cx="585019" cy="585019"/>
              </a:xfrm>
              <a:prstGeom prst="ellipse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121495" y="3285105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95" y="3285105"/>
                <a:ext cx="585019" cy="585019"/>
              </a:xfrm>
              <a:prstGeom prst="ellipse">
                <a:avLst/>
              </a:prstGeom>
              <a:blipFill rotWithShape="0"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6990975" y="3285105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75" y="3285105"/>
                <a:ext cx="585019" cy="585019"/>
              </a:xfrm>
              <a:prstGeom prst="ellipse">
                <a:avLst/>
              </a:prstGeom>
              <a:blipFill rotWithShape="0">
                <a:blip r:embed="rId19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864578" y="328514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578" y="3285143"/>
                <a:ext cx="585019" cy="585019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39545" y="4043604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45" y="4043604"/>
                <a:ext cx="720710" cy="476669"/>
              </a:xfrm>
              <a:prstGeom prst="rect">
                <a:avLst/>
              </a:prstGeom>
              <a:blipFill rotWithShape="0">
                <a:blip r:embed="rId2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66090" y="3989507"/>
                <a:ext cx="72071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090" y="3989507"/>
                <a:ext cx="720710" cy="47699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6249581" y="3870124"/>
            <a:ext cx="103390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4771" y="3870124"/>
            <a:ext cx="338714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44771" y="3870163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49581" y="3870162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157088" y="3870162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14005" y="2746862"/>
            <a:ext cx="86440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278405" y="2746862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278405" y="2746862"/>
            <a:ext cx="878683" cy="53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278015" y="2616500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015" y="2616500"/>
                <a:ext cx="720710" cy="476669"/>
              </a:xfrm>
              <a:prstGeom prst="rect">
                <a:avLst/>
              </a:prstGeom>
              <a:blipFill rotWithShape="0"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82633" y="264336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633" y="2643363"/>
                <a:ext cx="720710" cy="47666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7360008" y="4734311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008" y="4734311"/>
                <a:ext cx="585019" cy="585019"/>
              </a:xfrm>
              <a:prstGeom prst="ellipse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7652518" y="3870162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283485" y="3870124"/>
            <a:ext cx="36903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14005" y="3870124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249581" y="3870124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414005" y="3870124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283485" y="3870124"/>
            <a:ext cx="106204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414005" y="3870124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6985895" y="216184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895" y="2161843"/>
                <a:ext cx="585019" cy="585019"/>
              </a:xfrm>
              <a:prstGeom prst="ellipse">
                <a:avLst/>
              </a:prstGeom>
              <a:blipFill rotWithShape="0">
                <a:blip r:embed="rId2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0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5671335"/>
            <a:ext cx="407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are taken from Prof. </a:t>
            </a:r>
            <a:r>
              <a:rPr lang="en-US" dirty="0" err="1"/>
              <a:t>Fei-Fei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6384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43C4-2113-D94C-8CE2-CA15EAE2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A16E1-D2D2-C745-8D44-AA3581F13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127362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A16E1-D2D2-C745-8D44-AA3581F13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1273629"/>
              </a:xfrm>
              <a:blipFill>
                <a:blip r:embed="rId2"/>
                <a:stretch>
                  <a:fillRect l="-1852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7D1A-A139-CA4E-A213-18CF8568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F81E6-FB16-9941-8E85-7CE072B5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52F58E-E9E2-A24D-B3C4-7E8DBE95FC39}"/>
                  </a:ext>
                </a:extLst>
              </p:cNvPr>
              <p:cNvSpPr/>
              <p:nvPr/>
            </p:nvSpPr>
            <p:spPr>
              <a:xfrm>
                <a:off x="3384468" y="3289465"/>
                <a:ext cx="486888" cy="4868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52F58E-E9E2-A24D-B3C4-7E8DBE9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68" y="3289465"/>
                <a:ext cx="486888" cy="4868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80F1645-F90D-4343-8E48-351E549C8008}"/>
                  </a:ext>
                </a:extLst>
              </p:cNvPr>
              <p:cNvSpPr/>
              <p:nvPr/>
            </p:nvSpPr>
            <p:spPr>
              <a:xfrm>
                <a:off x="5737759" y="3277589"/>
                <a:ext cx="486888" cy="4868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80F1645-F90D-4343-8E48-351E549C8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59" y="3277589"/>
                <a:ext cx="486888" cy="4868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3C5B9-5581-8242-93E9-CEA215B906ED}"/>
                  </a:ext>
                </a:extLst>
              </p:cNvPr>
              <p:cNvSpPr txBox="1"/>
              <p:nvPr/>
            </p:nvSpPr>
            <p:spPr>
              <a:xfrm>
                <a:off x="886038" y="2761748"/>
                <a:ext cx="76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3C5B9-5581-8242-93E9-CEA215B90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38" y="2761748"/>
                <a:ext cx="7687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34BC2-FD95-4247-BEF1-B21414491426}"/>
                  </a:ext>
                </a:extLst>
              </p:cNvPr>
              <p:cNvSpPr txBox="1"/>
              <p:nvPr/>
            </p:nvSpPr>
            <p:spPr>
              <a:xfrm>
                <a:off x="895936" y="3745419"/>
                <a:ext cx="599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34BC2-FD95-4247-BEF1-B214144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36" y="3745419"/>
                <a:ext cx="59901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2878E3-B5D9-DE4C-B0B5-871ADCE87AD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886038" y="3131080"/>
            <a:ext cx="2498430" cy="40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658D90-69D9-CE47-A7C7-38619CFE6FA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05833" y="3532909"/>
            <a:ext cx="2478635" cy="67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CE795-9306-F14F-A9DC-FCDEB5C29237}"/>
                  </a:ext>
                </a:extLst>
              </p:cNvPr>
              <p:cNvSpPr txBox="1"/>
              <p:nvPr/>
            </p:nvSpPr>
            <p:spPr>
              <a:xfrm>
                <a:off x="905833" y="5049726"/>
                <a:ext cx="754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ECE795-9306-F14F-A9DC-FCDEB5C29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3" y="5049726"/>
                <a:ext cx="7545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90883-9253-474F-84A7-A5309D531E8E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3871356" y="3521033"/>
            <a:ext cx="1866403" cy="1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CDE990-D585-744B-B709-BBF872B7E63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089344" y="3521033"/>
            <a:ext cx="4648415" cy="209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CD37E-C52C-6C46-B0C3-CC87F80DCBAA}"/>
                  </a:ext>
                </a:extLst>
              </p:cNvPr>
              <p:cNvSpPr txBox="1"/>
              <p:nvPr/>
            </p:nvSpPr>
            <p:spPr>
              <a:xfrm>
                <a:off x="3764484" y="3069035"/>
                <a:ext cx="1640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CD37E-C52C-6C46-B0C3-CC87F80D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484" y="3069035"/>
                <a:ext cx="164051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D243F7-5035-8748-8285-83F27559052C}"/>
                  </a:ext>
                </a:extLst>
              </p:cNvPr>
              <p:cNvSpPr txBox="1"/>
              <p:nvPr/>
            </p:nvSpPr>
            <p:spPr>
              <a:xfrm>
                <a:off x="6188376" y="3040819"/>
                <a:ext cx="1866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D243F7-5035-8748-8285-83F27559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76" y="3040819"/>
                <a:ext cx="1866280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45FDFC-02B2-2342-968E-4957744EAF9A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224647" y="3521033"/>
            <a:ext cx="1830009" cy="1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77102E-5976-3545-9F4B-EF8481509EA4}"/>
                  </a:ext>
                </a:extLst>
              </p:cNvPr>
              <p:cNvSpPr txBox="1"/>
              <p:nvPr/>
            </p:nvSpPr>
            <p:spPr>
              <a:xfrm>
                <a:off x="3435277" y="4556727"/>
                <a:ext cx="1136723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77102E-5976-3545-9F4B-EF848150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277" y="4556727"/>
                <a:ext cx="1136723" cy="639983"/>
              </a:xfrm>
              <a:prstGeom prst="rect">
                <a:avLst/>
              </a:prstGeom>
              <a:blipFill>
                <a:blip r:embed="rId10"/>
                <a:stretch>
                  <a:fillRect t="-64706" b="-5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0A7904-1151-814F-83A5-92A566C70B41}"/>
                  </a:ext>
                </a:extLst>
              </p:cNvPr>
              <p:cNvSpPr/>
              <p:nvPr/>
            </p:nvSpPr>
            <p:spPr>
              <a:xfrm>
                <a:off x="3793007" y="3476163"/>
                <a:ext cx="1325259" cy="6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0A7904-1151-814F-83A5-92A566C70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007" y="3476163"/>
                <a:ext cx="1325259" cy="639983"/>
              </a:xfrm>
              <a:prstGeom prst="rect">
                <a:avLst/>
              </a:prstGeom>
              <a:blipFill>
                <a:blip r:embed="rId11"/>
                <a:stretch>
                  <a:fillRect l="-952" t="-64706" b="-5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53D68F5-80BD-7C41-A360-DD00DACCF2ED}"/>
                  </a:ext>
                </a:extLst>
              </p:cNvPr>
              <p:cNvSpPr/>
              <p:nvPr/>
            </p:nvSpPr>
            <p:spPr>
              <a:xfrm>
                <a:off x="845949" y="3248553"/>
                <a:ext cx="13252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53D68F5-80BD-7C41-A360-DD00DACCF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49" y="3248553"/>
                <a:ext cx="1325259" cy="369332"/>
              </a:xfrm>
              <a:prstGeom prst="rect">
                <a:avLst/>
              </a:prstGeom>
              <a:blipFill>
                <a:blip r:embed="rId12"/>
                <a:stretch>
                  <a:fillRect l="-1905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59D874-EB7C-2B4D-88B4-D57A7E8FA364}"/>
                  </a:ext>
                </a:extLst>
              </p:cNvPr>
              <p:cNvSpPr/>
              <p:nvPr/>
            </p:nvSpPr>
            <p:spPr>
              <a:xfrm>
                <a:off x="855845" y="4125345"/>
                <a:ext cx="13252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59D874-EB7C-2B4D-88B4-D57A7E8FA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45" y="4125345"/>
                <a:ext cx="1325259" cy="369332"/>
              </a:xfrm>
              <a:prstGeom prst="rect">
                <a:avLst/>
              </a:prstGeom>
              <a:blipFill>
                <a:blip r:embed="rId13"/>
                <a:stretch>
                  <a:fillRect l="-943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F8D877-F333-A04C-8F4C-08167F20BAC8}"/>
                  </a:ext>
                </a:extLst>
              </p:cNvPr>
              <p:cNvSpPr txBox="1"/>
              <p:nvPr/>
            </p:nvSpPr>
            <p:spPr>
              <a:xfrm>
                <a:off x="5166632" y="3936539"/>
                <a:ext cx="3254865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×1=−4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F8D877-F333-A04C-8F4C-08167F20B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32" y="3936539"/>
                <a:ext cx="3254865" cy="665695"/>
              </a:xfrm>
              <a:prstGeom prst="rect">
                <a:avLst/>
              </a:prstGeom>
              <a:blipFill>
                <a:blip r:embed="rId1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28316D-43F9-6640-A456-B79ECF554583}"/>
                  </a:ext>
                </a:extLst>
              </p:cNvPr>
              <p:cNvSpPr txBox="1"/>
              <p:nvPr/>
            </p:nvSpPr>
            <p:spPr>
              <a:xfrm>
                <a:off x="5152777" y="4670831"/>
                <a:ext cx="3257110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×1=−4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28316D-43F9-6640-A456-B79ECF554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777" y="4670831"/>
                <a:ext cx="3257110" cy="666336"/>
              </a:xfrm>
              <a:prstGeom prst="rect">
                <a:avLst/>
              </a:prstGeom>
              <a:blipFill>
                <a:blip r:embed="rId1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2FC173-C3A2-1140-BAB1-AD0E1C4C2FDB}"/>
                  </a:ext>
                </a:extLst>
              </p:cNvPr>
              <p:cNvSpPr txBox="1"/>
              <p:nvPr/>
            </p:nvSpPr>
            <p:spPr>
              <a:xfrm>
                <a:off x="5150798" y="5381371"/>
                <a:ext cx="9287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2FC173-C3A2-1140-BAB1-AD0E1C4C2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798" y="5381371"/>
                <a:ext cx="928780" cy="619016"/>
              </a:xfrm>
              <a:prstGeom prst="rect">
                <a:avLst/>
              </a:prstGeom>
              <a:blipFill>
                <a:blip r:embed="rId1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4" grpId="0"/>
      <p:bldP spid="19" grpId="0"/>
      <p:bldP spid="20" grpId="0"/>
      <p:bldP spid="26" grpId="1"/>
      <p:bldP spid="27" grpId="0"/>
      <p:bldP spid="29" grpId="0"/>
      <p:bldP spid="35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AC1A-321A-9144-AAC7-8A4D5893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and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33D92-CA8C-8146-9D63-5BA50CA77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the global loss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Compute local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 is computed by other components in the computational graph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Based on chain rule, we can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by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33D92-CA8C-8146-9D63-5BA50CA77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1E200-C03F-044F-88D5-BA5B0AE9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99972-C215-F74B-9F1F-4ACFACD8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DF4B2C3-E955-EF48-B7EA-021C84A2E9B8}"/>
                  </a:ext>
                </a:extLst>
              </p:cNvPr>
              <p:cNvSpPr/>
              <p:nvPr/>
            </p:nvSpPr>
            <p:spPr>
              <a:xfrm>
                <a:off x="4013860" y="1801090"/>
                <a:ext cx="1579417" cy="157941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DF4B2C3-E955-EF48-B7EA-021C84A2E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60" y="1801090"/>
                <a:ext cx="1579417" cy="157941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EB389D-8518-8A4C-83F9-81CEE38F4414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593277" y="2573997"/>
            <a:ext cx="1911928" cy="1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BCD52-099C-5840-B988-9A0DE011018D}"/>
                  </a:ext>
                </a:extLst>
              </p:cNvPr>
              <p:cNvSpPr txBox="1"/>
              <p:nvPr/>
            </p:nvSpPr>
            <p:spPr>
              <a:xfrm>
                <a:off x="2827325" y="161299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BCD52-099C-5840-B988-9A0DE011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325" y="1612990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6C3370-16FD-4841-998A-13BE9E0E06C0}"/>
                  </a:ext>
                </a:extLst>
              </p:cNvPr>
              <p:cNvSpPr txBox="1"/>
              <p:nvPr/>
            </p:nvSpPr>
            <p:spPr>
              <a:xfrm>
                <a:off x="2827325" y="274311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6C3370-16FD-4841-998A-13BE9E0E0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325" y="2743110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D26EA2-DD43-E143-BAFF-5A8121FC1E1A}"/>
                  </a:ext>
                </a:extLst>
              </p:cNvPr>
              <p:cNvSpPr txBox="1"/>
              <p:nvPr/>
            </p:nvSpPr>
            <p:spPr>
              <a:xfrm>
                <a:off x="6489862" y="211246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D26EA2-DD43-E143-BAFF-5A8121FC1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862" y="2112460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63792D-7676-424C-9ECC-9AF4E1F5D8D5}"/>
              </a:ext>
            </a:extLst>
          </p:cNvPr>
          <p:cNvCxnSpPr>
            <a:cxnSpLocks/>
            <a:stCxn id="27" idx="6"/>
            <a:endCxn id="6" idx="1"/>
          </p:cNvCxnSpPr>
          <p:nvPr/>
        </p:nvCxnSpPr>
        <p:spPr>
          <a:xfrm flipV="1">
            <a:off x="1992088" y="2032390"/>
            <a:ext cx="2253072" cy="3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11B8BA-4F10-0B43-8699-FF80737AA92C}"/>
              </a:ext>
            </a:extLst>
          </p:cNvPr>
          <p:cNvCxnSpPr>
            <a:cxnSpLocks/>
            <a:stCxn id="34" idx="6"/>
            <a:endCxn id="6" idx="3"/>
          </p:cNvCxnSpPr>
          <p:nvPr/>
        </p:nvCxnSpPr>
        <p:spPr>
          <a:xfrm flipV="1">
            <a:off x="1990109" y="3149207"/>
            <a:ext cx="2255051" cy="1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238B7B-23A5-BE48-BDCB-656916BB9FC2}"/>
                  </a:ext>
                </a:extLst>
              </p:cNvPr>
              <p:cNvSpPr/>
              <p:nvPr/>
            </p:nvSpPr>
            <p:spPr>
              <a:xfrm>
                <a:off x="1087593" y="1612435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238B7B-23A5-BE48-BDCB-656916BB9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93" y="1612435"/>
                <a:ext cx="904495" cy="90449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1DB4B7-6B0E-7447-A657-F87178DCAD71}"/>
                  </a:ext>
                </a:extLst>
              </p:cNvPr>
              <p:cNvSpPr/>
              <p:nvPr/>
            </p:nvSpPr>
            <p:spPr>
              <a:xfrm>
                <a:off x="1085614" y="2714857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1DB4B7-6B0E-7447-A657-F87178DCA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14" y="2714857"/>
                <a:ext cx="904495" cy="90449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83E6716-BC7E-314C-86FC-AF600F08A22A}"/>
                  </a:ext>
                </a:extLst>
              </p:cNvPr>
              <p:cNvSpPr/>
              <p:nvPr/>
            </p:nvSpPr>
            <p:spPr>
              <a:xfrm>
                <a:off x="4011881" y="4316680"/>
                <a:ext cx="1579417" cy="157941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83E6716-BC7E-314C-86FC-AF600F08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81" y="4316680"/>
                <a:ext cx="1579417" cy="157941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33933A-2385-CA42-A044-321EC07C57B8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1298" y="5098052"/>
            <a:ext cx="2023751" cy="833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2EA65-E1B8-A945-B947-44AB5210C1E0}"/>
                  </a:ext>
                </a:extLst>
              </p:cNvPr>
              <p:cNvSpPr txBox="1"/>
              <p:nvPr/>
            </p:nvSpPr>
            <p:spPr>
              <a:xfrm>
                <a:off x="2825346" y="40692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2EA65-E1B8-A945-B947-44AB5210C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46" y="4069205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296694-5253-BC4C-AE68-AA8C426B79F7}"/>
                  </a:ext>
                </a:extLst>
              </p:cNvPr>
              <p:cNvSpPr txBox="1"/>
              <p:nvPr/>
            </p:nvSpPr>
            <p:spPr>
              <a:xfrm>
                <a:off x="2825346" y="525870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296694-5253-BC4C-AE68-AA8C426B7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46" y="5258700"/>
                <a:ext cx="430374" cy="461665"/>
              </a:xfrm>
              <a:prstGeom prst="rect">
                <a:avLst/>
              </a:prstGeom>
              <a:blipFill>
                <a:blip r:embed="rId1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134511-B5E3-C049-944E-D29FE320069C}"/>
                  </a:ext>
                </a:extLst>
              </p:cNvPr>
              <p:cNvSpPr txBox="1"/>
              <p:nvPr/>
            </p:nvSpPr>
            <p:spPr>
              <a:xfrm>
                <a:off x="6487883" y="462805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134511-B5E3-C049-944E-D29FE3200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883" y="4628050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B51594-89A2-5D4F-B607-15A8DA875436}"/>
              </a:ext>
            </a:extLst>
          </p:cNvPr>
          <p:cNvCxnSpPr>
            <a:cxnSpLocks/>
            <a:stCxn id="43" idx="6"/>
            <a:endCxn id="36" idx="1"/>
          </p:cNvCxnSpPr>
          <p:nvPr/>
        </p:nvCxnSpPr>
        <p:spPr>
          <a:xfrm>
            <a:off x="1990109" y="4449648"/>
            <a:ext cx="2253072" cy="9833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BF0969-C07D-9D4F-8CDB-9B11A2279091}"/>
              </a:ext>
            </a:extLst>
          </p:cNvPr>
          <p:cNvCxnSpPr>
            <a:cxnSpLocks/>
            <a:stCxn id="44" idx="6"/>
            <a:endCxn id="36" idx="3"/>
          </p:cNvCxnSpPr>
          <p:nvPr/>
        </p:nvCxnSpPr>
        <p:spPr>
          <a:xfrm flipV="1">
            <a:off x="1988130" y="5664797"/>
            <a:ext cx="2255051" cy="13664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6F5F3E-1D1D-0144-BD12-76FA18D8CD88}"/>
                  </a:ext>
                </a:extLst>
              </p:cNvPr>
              <p:cNvSpPr/>
              <p:nvPr/>
            </p:nvSpPr>
            <p:spPr>
              <a:xfrm>
                <a:off x="1085614" y="3997400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6F5F3E-1D1D-0144-BD12-76FA18D8C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14" y="3997400"/>
                <a:ext cx="904495" cy="90449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56DCA-A75E-D246-B19F-7F25AC902EF0}"/>
                  </a:ext>
                </a:extLst>
              </p:cNvPr>
              <p:cNvSpPr/>
              <p:nvPr/>
            </p:nvSpPr>
            <p:spPr>
              <a:xfrm>
                <a:off x="1083635" y="5349197"/>
                <a:ext cx="904495" cy="9044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56DCA-A75E-D246-B19F-7F25AC902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35" y="5349197"/>
                <a:ext cx="904495" cy="90449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AE0CFB-1B01-F54C-868A-73931D6A2619}"/>
                  </a:ext>
                </a:extLst>
              </p:cNvPr>
              <p:cNvSpPr txBox="1"/>
              <p:nvPr/>
            </p:nvSpPr>
            <p:spPr>
              <a:xfrm>
                <a:off x="6379030" y="5148588"/>
                <a:ext cx="5949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AE0CFB-1B01-F54C-868A-73931D6A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30" y="5148588"/>
                <a:ext cx="594906" cy="794576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2EF893-AEFE-B645-B9D3-9F6380BD90C9}"/>
                  </a:ext>
                </a:extLst>
              </p:cNvPr>
              <p:cNvSpPr txBox="1"/>
              <p:nvPr/>
            </p:nvSpPr>
            <p:spPr>
              <a:xfrm>
                <a:off x="4036238" y="3805797"/>
                <a:ext cx="2278894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B050"/>
                    </a:solidFill>
                  </a:rPr>
                  <a:t>Local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2EF893-AEFE-B645-B9D3-9F6380BD9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38" y="3805797"/>
                <a:ext cx="2278894" cy="635367"/>
              </a:xfrm>
              <a:prstGeom prst="rect">
                <a:avLst/>
              </a:prstGeom>
              <a:blipFill>
                <a:blip r:embed="rId14"/>
                <a:stretch>
                  <a:fillRect l="-38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9686328-F8FA-234F-9BD2-2A345F0B2D07}"/>
                  </a:ext>
                </a:extLst>
              </p:cNvPr>
              <p:cNvSpPr txBox="1"/>
              <p:nvPr/>
            </p:nvSpPr>
            <p:spPr>
              <a:xfrm>
                <a:off x="4031718" y="5830990"/>
                <a:ext cx="2287934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B050"/>
                    </a:solidFill>
                  </a:rPr>
                  <a:t>Local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9686328-F8FA-234F-9BD2-2A345F0B2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18" y="5830990"/>
                <a:ext cx="2287934" cy="676595"/>
              </a:xfrm>
              <a:prstGeom prst="rect">
                <a:avLst/>
              </a:prstGeom>
              <a:blipFill>
                <a:blip r:embed="rId15"/>
                <a:stretch>
                  <a:fillRect l="-329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99244B-B020-6042-A255-BA9E304FE388}"/>
                  </a:ext>
                </a:extLst>
              </p:cNvPr>
              <p:cNvSpPr txBox="1"/>
              <p:nvPr/>
            </p:nvSpPr>
            <p:spPr>
              <a:xfrm>
                <a:off x="2006938" y="4505342"/>
                <a:ext cx="2005934" cy="79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99244B-B020-6042-A255-BA9E304FE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8" y="4505342"/>
                <a:ext cx="2005934" cy="794641"/>
              </a:xfrm>
              <a:prstGeom prst="rect">
                <a:avLst/>
              </a:prstGeom>
              <a:blipFill>
                <a:blip r:embed="rId1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2F592C-4D46-C046-8BC1-CFB0CE50E29E}"/>
                  </a:ext>
                </a:extLst>
              </p:cNvPr>
              <p:cNvSpPr txBox="1"/>
              <p:nvPr/>
            </p:nvSpPr>
            <p:spPr>
              <a:xfrm>
                <a:off x="1969333" y="5797772"/>
                <a:ext cx="2009909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2F592C-4D46-C046-8BC1-CFB0CE50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333" y="5797772"/>
                <a:ext cx="2009909" cy="857735"/>
              </a:xfrm>
              <a:prstGeom prst="rect">
                <a:avLst/>
              </a:prstGeom>
              <a:blipFill>
                <a:blip r:embed="rId17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itle 53">
            <a:extLst>
              <a:ext uri="{FF2B5EF4-FFF2-40B4-BE49-F238E27FC236}">
                <a16:creationId xmlns:a16="http://schemas.microsoft.com/office/drawing/2014/main" id="{7B75D1B9-26D4-B948-92B4-23270CA7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 local gradient for every operator and apply chain rule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2130EF-5244-8C4F-B4AC-33190B4B32F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76446" y="2064683"/>
            <a:ext cx="61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C43E31-F6DD-D947-A197-A553A318FB51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76446" y="2973942"/>
            <a:ext cx="609168" cy="19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59DF26-D37E-7542-9A7E-98A7B8BA64BD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476446" y="3167105"/>
            <a:ext cx="609168" cy="25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55F156-7390-8142-9706-43FA55EDCFBE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74468" y="4449644"/>
            <a:ext cx="61114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FB869D-3E61-B54B-9A98-C666D322519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74468" y="5584534"/>
            <a:ext cx="609167" cy="21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44EA90-5CEF-B449-A1A9-F8FDDD29A821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74468" y="5801445"/>
            <a:ext cx="609167" cy="235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39" grpId="0"/>
      <p:bldP spid="40" grpId="0"/>
      <p:bldP spid="43" grpId="0" animBg="1"/>
      <p:bldP spid="44" grpId="0" animBg="1"/>
      <p:bldP spid="45" grpId="0"/>
      <p:bldP spid="45" grpId="1"/>
      <p:bldP spid="46" grpId="0"/>
      <p:bldP spid="47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0" y="4001984"/>
                <a:ext cx="5415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cross entropy loss (here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0" y="4001984"/>
                <a:ext cx="5415539" cy="646331"/>
              </a:xfrm>
              <a:prstGeom prst="rect">
                <a:avLst/>
              </a:prstGeom>
              <a:blipFill>
                <a:blip r:embed="rId33"/>
                <a:stretch>
                  <a:fillRect l="-937" t="-3774" b="-754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40357" y="3098071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357" y="3098071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61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6FF0-80E5-44EF-BD84-F7804FFC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Biological neural network vs artificial neural network (ANN)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7DC7-DBEF-4540-9D29-9BA7FB5C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468B8-AFA3-42A8-B824-4951BAE2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97C485E-79F2-4413-876B-462F246A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880720"/>
            <a:ext cx="6289415" cy="4097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FC3CB4-B910-4164-90F7-1120547E6349}"/>
              </a:ext>
            </a:extLst>
          </p:cNvPr>
          <p:cNvSpPr txBox="1"/>
          <p:nvPr/>
        </p:nvSpPr>
        <p:spPr>
          <a:xfrm>
            <a:off x="6587361" y="1524000"/>
            <a:ext cx="2550289" cy="48936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u="sng" dirty="0"/>
              <a:t>synapse</a:t>
            </a:r>
            <a:r>
              <a:rPr lang="en-US" sz="2400" dirty="0"/>
              <a:t> is a structure that permits a </a:t>
            </a:r>
            <a:r>
              <a:rPr lang="en-US" sz="2400" b="1" i="1" u="sng" dirty="0"/>
              <a:t>neuron</a:t>
            </a:r>
            <a:r>
              <a:rPr lang="en-US" sz="2400" dirty="0"/>
              <a:t> to pass an electrical or chemical signal to another neuron.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A: human neuron </a:t>
            </a:r>
            <a:endParaRPr lang="ja-JP" altLang="en-US" sz="2400">
              <a:latin typeface="ＭＳ Ｐゴシック"/>
              <a:ea typeface="ＭＳ Ｐゴシック"/>
            </a:endParaRPr>
          </a:p>
          <a:p>
            <a:r>
              <a:rPr lang="en-US" sz="2400" dirty="0"/>
              <a:t>B: artificial neuron</a:t>
            </a:r>
          </a:p>
          <a:p>
            <a:r>
              <a:rPr lang="en-US" sz="2400" dirty="0"/>
              <a:t>C: biological synapse</a:t>
            </a:r>
            <a:endParaRPr lang="ja-JP" altLang="en-US" sz="2400" dirty="0">
              <a:latin typeface="ＭＳ Ｐゴシック"/>
              <a:ea typeface="ＭＳ Ｐゴシック"/>
            </a:endParaRPr>
          </a:p>
          <a:p>
            <a:r>
              <a:rPr lang="en-US" sz="2400" dirty="0"/>
              <a:t>D: ANN synapse</a:t>
            </a:r>
          </a:p>
        </p:txBody>
      </p:sp>
    </p:spTree>
    <p:extLst>
      <p:ext uri="{BB962C8B-B14F-4D97-AF65-F5344CB8AC3E}">
        <p14:creationId xmlns:p14="http://schemas.microsoft.com/office/powerpoint/2010/main" val="70591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163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=0.73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1633076"/>
              </a:xfrm>
              <a:prstGeom prst="rect">
                <a:avLst/>
              </a:prstGeom>
              <a:blipFill>
                <a:blip r:embed="rId33"/>
                <a:stretch>
                  <a:fillRect l="-14136" t="-30000" b="-11307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1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516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=1.37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1.37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=−1.37×−0.53=0.73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516651"/>
              </a:xfrm>
              <a:prstGeom prst="rect">
                <a:avLst/>
              </a:prstGeom>
              <a:blipFill>
                <a:blip r:embed="rId33"/>
                <a:stretch>
                  <a:fillRect l="-14136" t="-7538" b="-50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=0.37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=0.73×1=0.73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blipFill>
                <a:blip r:embed="rId33"/>
                <a:stretch>
                  <a:fillRect l="-14136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=0.73×0.37=0.27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208105"/>
              </a:xfrm>
              <a:prstGeom prst="rect">
                <a:avLst/>
              </a:prstGeom>
              <a:blipFill>
                <a:blip r:embed="rId33"/>
                <a:stretch>
                  <a:fillRect l="-14136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0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30" y="3882827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20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=0.27×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206566"/>
              </a:xfrm>
              <a:prstGeom prst="rect">
                <a:avLst/>
              </a:prstGeom>
              <a:blipFill>
                <a:blip r:embed="rId33"/>
                <a:stretch>
                  <a:fillRect l="-14136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6,−5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6,−5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blipFill>
                <a:blip r:embed="rId33"/>
                <a:stretch>
                  <a:fillRect l="-14136" t="-17727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7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−3,−2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−3,−2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=−0.27×1=−0.27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4001984"/>
                <a:ext cx="4838808" cy="2783134"/>
              </a:xfrm>
              <a:prstGeom prst="rect">
                <a:avLst/>
              </a:prstGeom>
              <a:blipFill>
                <a:blip r:embed="rId33"/>
                <a:stretch>
                  <a:fillRect l="-13613" t="-17727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B7AC60E-06BC-FE47-912D-469ACB87EC49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B7AC60E-06BC-FE47-912D-469ACB87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165EDA-7B8E-7C49-A6A8-80A837367578}"/>
                  </a:ext>
                </a:extLst>
              </p:cNvPr>
              <p:cNvSpPr txBox="1"/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165EDA-7B8E-7C49-A6A8-80A83736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−3,−2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blipFill>
                <a:blip r:embed="rId33"/>
                <a:stretch>
                  <a:fillRect l="-11404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/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/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6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2,−1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=−0.27×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0" y="4001984"/>
                <a:ext cx="5778919" cy="2203295"/>
              </a:xfrm>
              <a:prstGeom prst="rect">
                <a:avLst/>
              </a:prstGeom>
              <a:blipFill>
                <a:blip r:embed="rId33"/>
                <a:stretch>
                  <a:fillRect l="-11404" t="-22286" b="-5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/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−1.37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2F99C8-7910-D04A-9CD9-2E51B063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17" y="3370591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/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148314-48A1-E940-914B-7E258DCD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0" y="3368614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/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DDA6A-EB77-1E45-9334-D76E42C6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61" y="3390386"/>
                <a:ext cx="67037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/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220DCD-E08F-3C4B-B0F0-FCA0FA2F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59" y="3388407"/>
                <a:ext cx="67037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/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77DA31-B2CD-AD4D-9D98-BE392DE9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32" y="3374554"/>
                <a:ext cx="84350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/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89286A-E816-FE48-95C6-B60589804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4" y="3087565"/>
                <a:ext cx="84350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/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233AD8-4368-384A-96C4-BBBFBC4F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67" y="3798104"/>
                <a:ext cx="84350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/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0F6F90-6158-C944-B667-564AAAE4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95" y="3024233"/>
                <a:ext cx="84350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/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/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A08-997B-DE42-A57C-66DBA20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logistic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CBCA-D968-7D45-A92D-A021B6E6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8BB1-4FAD-8F41-9B3D-D3DF73F9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/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2B7A1-E08F-5949-A33B-9C9F2EF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3" y="1417638"/>
                <a:ext cx="3714287" cy="6889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/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EE028-02BF-2445-81B3-731E94C1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" y="2278571"/>
                <a:ext cx="907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/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DD9F2-5ACB-674D-918D-92E7A002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6" y="2913405"/>
                <a:ext cx="7294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/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A2E5AA-0ECF-ED41-8B82-965F0C4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8" y="3481438"/>
                <a:ext cx="861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/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C82C1A-337F-AE42-AD1C-065B82D81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" y="4087083"/>
                <a:ext cx="907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/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8ED13-228F-194C-9416-7AAC508B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" y="4655116"/>
                <a:ext cx="8668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/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F36EAA3-21C5-4E49-A8F6-E9E9C3C5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66" y="3013350"/>
                <a:ext cx="356260" cy="3562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/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69FE81-D3E4-DC43-BFFB-09AB28ED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6" y="4163280"/>
                <a:ext cx="356260" cy="3562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3807-054D-8E4C-A2B8-E554AF4B03AC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968526" y="3098071"/>
            <a:ext cx="406640" cy="9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54052-A4DA-1B46-9D34-09E5F8755903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982256" y="3191480"/>
            <a:ext cx="392910" cy="47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55343-8809-1446-BD7D-084AAD8F458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953800" y="4271749"/>
            <a:ext cx="419386" cy="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BA053-BAA3-2F4C-9565-EDB2BE57F527}"/>
              </a:ext>
            </a:extLst>
          </p:cNvPr>
          <p:cNvCxnSpPr>
            <a:stCxn id="12" idx="3"/>
            <a:endCxn id="14" idx="2"/>
          </p:cNvCxnSpPr>
          <p:nvPr/>
        </p:nvCxnSpPr>
        <p:spPr>
          <a:xfrm flipV="1">
            <a:off x="960660" y="4341410"/>
            <a:ext cx="412526" cy="49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/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341132-0560-134D-9BF9-C830B07A2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13" y="2738239"/>
                <a:ext cx="356260" cy="35626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479BB9-00BD-BC4F-9632-42E06D830236}"/>
              </a:ext>
            </a:extLst>
          </p:cNvPr>
          <p:cNvCxnSpPr>
            <a:stCxn id="8" idx="3"/>
            <a:endCxn id="23" idx="2"/>
          </p:cNvCxnSpPr>
          <p:nvPr/>
        </p:nvCxnSpPr>
        <p:spPr>
          <a:xfrm>
            <a:off x="991008" y="2463237"/>
            <a:ext cx="1379705" cy="4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C2E01-0410-1547-A274-004D9CB0ABEB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 flipV="1">
            <a:off x="1731426" y="2916369"/>
            <a:ext cx="639287" cy="2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/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71FD4B-0788-904C-B390-FC6BF27FD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61" y="3149907"/>
                <a:ext cx="356260" cy="3562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A8889B-6ED0-AB4F-A2D4-4B6BE245441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2726973" y="2916369"/>
            <a:ext cx="544288" cy="4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F7E28A-0789-C943-BDDD-B1E4488A2D37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 flipV="1">
            <a:off x="1729446" y="3328037"/>
            <a:ext cx="1541815" cy="10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/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92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F0FB03-4756-314A-9F32-E775FE21D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58" y="3147930"/>
                <a:ext cx="356260" cy="35626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226295-889A-5146-A67D-FABD3E2EA1B2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 flipV="1">
            <a:off x="3627521" y="3326060"/>
            <a:ext cx="425537" cy="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/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603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AA78A5-70E1-D84B-8256-83F96F2F9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53" y="3157827"/>
                <a:ext cx="356260" cy="3562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38D3C-16FB-5A42-A549-3674217CECF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4409318" y="3326060"/>
            <a:ext cx="520535" cy="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/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83A652-B940-A04A-9958-987D37E1F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76" y="3143972"/>
                <a:ext cx="356260" cy="3562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F1431A-06D0-5341-AC0D-583A5827987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86113" y="3322102"/>
            <a:ext cx="603663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/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48ACEC-4492-624B-91D3-6C229D8F5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63" y="3155055"/>
                <a:ext cx="356260" cy="35626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102192-697E-AF41-9CA4-084F7E6927A3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246036" y="3322102"/>
            <a:ext cx="607227" cy="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E07113-CEE4-3E47-B00C-AF83ED1C530F}"/>
              </a:ext>
            </a:extLst>
          </p:cNvPr>
          <p:cNvCxnSpPr>
            <a:cxnSpLocks/>
            <a:stCxn id="44" idx="6"/>
            <a:endCxn id="59" idx="2"/>
          </p:cNvCxnSpPr>
          <p:nvPr/>
        </p:nvCxnSpPr>
        <p:spPr>
          <a:xfrm flipV="1">
            <a:off x="7209523" y="3331207"/>
            <a:ext cx="54428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/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937FB9-24D1-F849-9337-610391BB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52" y="279583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/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B1D342-DC7A-1E43-8FED-127BAC63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95" y="3514692"/>
                <a:ext cx="365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/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F5A949-7891-034B-83FC-3CAAF010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15" y="2764165"/>
                <a:ext cx="5389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/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DC2A85-CA84-9C40-991C-BE25EAA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36" y="3021856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/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029535-C912-A444-A5D1-C2843E5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96" y="3024627"/>
                <a:ext cx="53893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/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0B79FA-1FE3-5D42-AFB3-D13D9DA9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29" y="3027398"/>
                <a:ext cx="6703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/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E834FF-C98C-AF4D-9064-0D60FA39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79" y="3021857"/>
                <a:ext cx="6703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/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BDB84E-B6A0-6B4C-B592-041233BD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816" y="3016316"/>
                <a:ext cx="6703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/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3D33D4-B938-1344-978F-1F1CEDB6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2678633"/>
                <a:ext cx="472758" cy="369332"/>
              </a:xfrm>
              <a:prstGeom prst="rect">
                <a:avLst/>
              </a:prstGeom>
              <a:blipFill>
                <a:blip r:embed="rId2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/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BF30074-9CA5-7841-9E27-8EB84485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2" y="3814013"/>
                <a:ext cx="478080" cy="369332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/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194D2-899F-8D45-B4C8-715F449E7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49" y="2362403"/>
                <a:ext cx="478080" cy="369332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/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7007A-41AA-4947-ACC1-0AE4788B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25" y="2800108"/>
                <a:ext cx="478080" cy="369332"/>
              </a:xfrm>
              <a:prstGeom prst="rect">
                <a:avLst/>
              </a:prstGeom>
              <a:blipFill>
                <a:blip r:embed="rId2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/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E3BDF3-7AF2-884E-BAE4-2C291F842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51" y="2792488"/>
                <a:ext cx="478080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/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D7FDCA-A2DA-0E43-9781-CE589B05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64" y="2796298"/>
                <a:ext cx="478080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/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4E1B402-D96D-D84C-B36D-DFA156285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94" y="2788678"/>
                <a:ext cx="478080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/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377465-7FBA-8546-ADD8-656C45090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69" y="2804363"/>
                <a:ext cx="478080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/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718803-91FF-FE46-B186-80EC8848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9" y="3153077"/>
                <a:ext cx="356260" cy="3562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9B0B65-C721-3B49-9193-39C57FEF01E5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8110069" y="3331207"/>
            <a:ext cx="57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/>
              <p:nvPr/>
            </p:nvSpPr>
            <p:spPr>
              <a:xfrm>
                <a:off x="2991342" y="3681359"/>
                <a:ext cx="6058837" cy="3052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Now we’ve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−0.001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2.9973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1.9973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−3.00054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Compare the old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=−3,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=−3,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=0.7311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2.9973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1.9973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.00054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=0.73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dirty="0"/>
                  <a:t>, indeed getting closer to 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A1164-7495-A045-95AB-6D66E829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42" y="3681359"/>
                <a:ext cx="6058837" cy="3052502"/>
              </a:xfrm>
              <a:prstGeom prst="rect">
                <a:avLst/>
              </a:prstGeom>
              <a:blipFill>
                <a:blip r:embed="rId33"/>
                <a:stretch>
                  <a:fillRect l="-837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/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 −2,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64BB1E-5574-E344-A04C-EE324EC3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52" y="1625553"/>
                <a:ext cx="3902094" cy="400110"/>
              </a:xfrm>
              <a:prstGeom prst="rect">
                <a:avLst/>
              </a:prstGeom>
              <a:blipFill>
                <a:blip r:embed="rId34"/>
                <a:stretch>
                  <a:fillRect l="-16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/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728195-7D7E-4845-BB72-466E4CF5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14" y="3014336"/>
                <a:ext cx="7986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/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8C02F6E-0969-DC47-8978-B3A0F5B4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9" y="2503695"/>
                <a:ext cx="843501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/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EDCF82-E309-5641-BF5E-B5FC5DC4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7" y="4235510"/>
                <a:ext cx="67037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/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5D1B050-DDCA-5D4D-BAE6-8F061124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97" y="3071731"/>
                <a:ext cx="670375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54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ANN vs deep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23562"/>
            <a:ext cx="8763000" cy="328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880" y="5692462"/>
            <a:ext cx="8426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 neural network is also called single layer neural network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Single layer </a:t>
            </a:r>
            <a:r>
              <a:rPr lang="en-US" sz="2400" dirty="0">
                <a:sym typeface="Wingdings"/>
              </a:rPr>
              <a:t> single hidden 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479" y="3103414"/>
                <a:ext cx="3130793" cy="747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b="1" dirty="0"/>
                  <a:t>sigmoid</a:t>
                </a:r>
                <a:r>
                  <a:rPr lang="en-US" sz="2000" dirty="0"/>
                  <a:t> gate: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</m:oMath>
                </a14:m>
                <a:br>
                  <a:rPr lang="en-US" sz="2000" b="0" i="1" dirty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79" y="3103414"/>
                <a:ext cx="3130793" cy="747512"/>
              </a:xfrm>
              <a:prstGeom prst="rect">
                <a:avLst/>
              </a:prstGeom>
              <a:blipFill rotWithShape="0">
                <a:blip r:embed="rId3"/>
                <a:stretch>
                  <a:fillRect l="-2144" t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2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14101" y="4556572"/>
                <a:ext cx="3843657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0.47=0.755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01" y="4556572"/>
                <a:ext cx="3843657" cy="910634"/>
              </a:xfrm>
              <a:prstGeom prst="rect">
                <a:avLst/>
              </a:prstGeom>
              <a:blipFill>
                <a:blip r:embed="rId5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6" grpId="0"/>
      <p:bldP spid="157" grpId="0"/>
      <p:bldP spid="158" grpId="0"/>
      <p:bldP spid="159" grpId="0"/>
      <p:bldP spid="42" grpId="0"/>
      <p:bldP spid="1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14101" y="4574185"/>
                <a:ext cx="3463781" cy="182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0.47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01" y="4574185"/>
                <a:ext cx="3463781" cy="182870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52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073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=0.2491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=−2.128×0.2491=−0.53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07390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09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095189"/>
              </a:xfrm>
              <a:prstGeom prst="rect">
                <a:avLst/>
              </a:prstGeom>
              <a:blipFill>
                <a:blip r:embed="rId58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3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16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=−0.366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162900"/>
              </a:xfrm>
              <a:prstGeom prst="rect">
                <a:avLst/>
              </a:prstGeom>
              <a:blipFill>
                <a:blip r:embed="rId58"/>
                <a:stretch>
                  <a:fillRect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187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=−0.53×0.57=−0.302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1879425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5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520945"/>
                <a:ext cx="3531145" cy="21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=0.53×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0.69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1−0.69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0.57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1−0.57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520945"/>
                <a:ext cx="3531145" cy="2145203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/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/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5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702328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457889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886994"/>
            <a:ext cx="795567" cy="1562421"/>
          </a:xfrm>
          <a:prstGeom prst="bentConnector3">
            <a:avLst>
              <a:gd name="adj1" fmla="val 78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702328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883244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561821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561819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491572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461570"/>
                <a:ext cx="3531145" cy="239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=−0.13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461570"/>
                <a:ext cx="3531145" cy="239347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333001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331023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698578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881266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46" y="409893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38" y="408507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/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/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/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/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/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/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  <a:blipFill>
                <a:blip r:embed="rId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44" y="2057400"/>
            <a:ext cx="8016547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075" y="6356350"/>
            <a:ext cx="2133600" cy="365125"/>
          </a:xfrm>
        </p:spPr>
        <p:txBody>
          <a:bodyPr/>
          <a:lstStyle/>
          <a:p>
            <a:fld id="{77B5383D-9AEA-4E07-9684-88A004FCDD81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1625664"/>
                <a:ext cx="668773" cy="43467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5846106"/>
                <a:ext cx="668773" cy="4346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8" y="1939628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564514" cy="443347"/>
          </a:xfrm>
          <a:prstGeom prst="bentConnector3">
            <a:avLst>
              <a:gd name="adj1" fmla="val 73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564335" cy="323619"/>
          </a:xfrm>
          <a:prstGeom prst="bentConnector3">
            <a:avLst>
              <a:gd name="adj1" fmla="val 73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4" y="3283532"/>
                <a:ext cx="4026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573045" cy="443349"/>
          </a:xfrm>
          <a:prstGeom prst="bentConnector3">
            <a:avLst>
              <a:gd name="adj1" fmla="val 72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564332" cy="226644"/>
          </a:xfrm>
          <a:prstGeom prst="bentConnector3">
            <a:avLst>
              <a:gd name="adj1" fmla="val 71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4156457"/>
                <a:ext cx="4026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550654" cy="166251"/>
          </a:xfrm>
          <a:prstGeom prst="bentConnector3">
            <a:avLst>
              <a:gd name="adj1" fmla="val 888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550475" cy="642287"/>
          </a:xfrm>
          <a:prstGeom prst="bentConnector3">
            <a:avLst>
              <a:gd name="adj1" fmla="val 88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81" y="5650581"/>
                <a:ext cx="40267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559187" cy="302535"/>
          </a:xfrm>
          <a:prstGeom prst="bentConnector3">
            <a:avLst>
              <a:gd name="adj1" fmla="val 648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550475" cy="381309"/>
          </a:xfrm>
          <a:prstGeom prst="bentConnector3">
            <a:avLst>
              <a:gd name="adj1" fmla="val 65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8" y="2822958"/>
                <a:ext cx="410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1608062" y="2124294"/>
            <a:ext cx="685876" cy="883330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1608058" y="3007624"/>
            <a:ext cx="685880" cy="460574"/>
          </a:xfrm>
          <a:prstGeom prst="bentConnector3">
            <a:avLst>
              <a:gd name="adj1" fmla="val 707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37" y="4337747"/>
                <a:ext cx="410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1608055" y="4341123"/>
            <a:ext cx="685882" cy="181290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1608055" y="4522413"/>
            <a:ext cx="685882" cy="1312834"/>
          </a:xfrm>
          <a:prstGeom prst="bentConnector3">
            <a:avLst>
              <a:gd name="adj1" fmla="val 65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2822958"/>
                <a:ext cx="3778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72" y="4336653"/>
                <a:ext cx="3778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2704627" y="3007624"/>
            <a:ext cx="545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2704626" y="4521319"/>
            <a:ext cx="54584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7" y="224443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3635656" y="1843000"/>
            <a:ext cx="766191" cy="586105"/>
          </a:xfrm>
          <a:prstGeom prst="bentConnector3">
            <a:avLst>
              <a:gd name="adj1" fmla="val 82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3628332" y="2429105"/>
            <a:ext cx="773515" cy="578519"/>
          </a:xfrm>
          <a:prstGeom prst="bentConnector3">
            <a:avLst>
              <a:gd name="adj1" fmla="val 83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4" y="5264749"/>
                <a:ext cx="40267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3628332" y="4521319"/>
            <a:ext cx="773512" cy="928096"/>
          </a:xfrm>
          <a:prstGeom prst="bentConnector3">
            <a:avLst>
              <a:gd name="adj1" fmla="val 791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3635656" y="5449415"/>
            <a:ext cx="766188" cy="614027"/>
          </a:xfrm>
          <a:prstGeom prst="bentConnector3">
            <a:avLst>
              <a:gd name="adj1" fmla="val 80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600085" y="3547953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5" y="3547953"/>
                <a:ext cx="41068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4804521" y="2429105"/>
            <a:ext cx="795564" cy="130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4804518" y="3732619"/>
            <a:ext cx="795567" cy="17167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717379" y="35479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79" y="3547953"/>
                <a:ext cx="3778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6010774" y="3732619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  <a:stCxn id="123" idx="3"/>
            <a:endCxn id="121" idx="1"/>
          </p:cNvCxnSpPr>
          <p:nvPr/>
        </p:nvCxnSpPr>
        <p:spPr>
          <a:xfrm flipV="1">
            <a:off x="7095239" y="3728869"/>
            <a:ext cx="606981" cy="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41" y="1828796"/>
                <a:ext cx="54213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4" y="3158837"/>
                <a:ext cx="54213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27" y="4031671"/>
                <a:ext cx="715260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82" y="5514123"/>
                <a:ext cx="542136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6" y="2675127"/>
                <a:ext cx="54213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31" y="4212976"/>
                <a:ext cx="54213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8" y="2688979"/>
                <a:ext cx="67037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74" y="4212972"/>
                <a:ext cx="670376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1" y="1544982"/>
                <a:ext cx="53893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13" y="5750830"/>
                <a:ext cx="365805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8" y="2120942"/>
                <a:ext cx="843501" cy="369332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84" y="5155085"/>
                <a:ext cx="67037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936571" y="3407446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571" y="3407446"/>
                <a:ext cx="843501" cy="369332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056818" y="3407444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18" y="3407444"/>
                <a:ext cx="670376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/>
              <p:nvPr/>
            </p:nvSpPr>
            <p:spPr>
              <a:xfrm>
                <a:off x="7986150" y="3337197"/>
                <a:ext cx="1228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=0.755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EA2AE-E2F9-6047-A1C4-6A1DB6F9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50" y="3337197"/>
                <a:ext cx="122815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/>
              <p:nvPr/>
            </p:nvSpPr>
            <p:spPr>
              <a:xfrm>
                <a:off x="5553614" y="4140940"/>
                <a:ext cx="3531145" cy="272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=0.339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.39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695B5E-9CAD-BC43-AF15-3CE65EA3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14" y="4140940"/>
                <a:ext cx="3531145" cy="272331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/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F5F44F5-274F-9A45-9B05-81F72C94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5" y="1565554"/>
                <a:ext cx="472757" cy="369332"/>
              </a:xfrm>
              <a:prstGeom prst="rect">
                <a:avLst/>
              </a:prstGeom>
              <a:blipFill>
                <a:blip r:embed="rId5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/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1D9F968-1F6C-0846-A6FE-224A014E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1" y="2929237"/>
                <a:ext cx="478080" cy="369332"/>
              </a:xfrm>
              <a:prstGeom prst="rect">
                <a:avLst/>
              </a:prstGeom>
              <a:blipFill>
                <a:blip r:embed="rId6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/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1F661F-4068-E145-8D34-1A7929CE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73" y="3782283"/>
                <a:ext cx="478080" cy="369332"/>
              </a:xfrm>
              <a:prstGeom prst="rect">
                <a:avLst/>
              </a:prstGeom>
              <a:blipFill>
                <a:blip r:embed="rId6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/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E09988-78DC-AE46-AF2A-CCFEF292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93" y="5300347"/>
                <a:ext cx="478080" cy="369332"/>
              </a:xfrm>
              <a:prstGeom prst="rect">
                <a:avLst/>
              </a:prstGeom>
              <a:blipFill>
                <a:blip r:embed="rId6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/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619229-81D9-9047-82A1-AEB3A387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6" y="2485895"/>
                <a:ext cx="478080" cy="369332"/>
              </a:xfrm>
              <a:prstGeom prst="rect">
                <a:avLst/>
              </a:prstGeom>
              <a:blipFill>
                <a:blip r:embed="rId6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/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4C40F26-5437-1149-A98F-B34CA19D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68" y="3956456"/>
                <a:ext cx="478080" cy="369332"/>
              </a:xfrm>
              <a:prstGeom prst="rect">
                <a:avLst/>
              </a:prstGeom>
              <a:blipFill>
                <a:blip r:embed="rId6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/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2346B06-DC04-FB4E-A47D-9A074F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67" y="2483916"/>
                <a:ext cx="478080" cy="369332"/>
              </a:xfrm>
              <a:prstGeom prst="rect">
                <a:avLst/>
              </a:prstGeom>
              <a:blipFill>
                <a:blip r:embed="rId6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/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F37C44-26F8-9944-8FDC-B35E67C7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9" y="3954477"/>
                <a:ext cx="478080" cy="369332"/>
              </a:xfrm>
              <a:prstGeom prst="rect">
                <a:avLst/>
              </a:prstGeom>
              <a:blipFill>
                <a:blip r:embed="rId6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/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A3386F-987E-7D4C-B553-8DF0D33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90" y="1874314"/>
                <a:ext cx="478080" cy="369332"/>
              </a:xfrm>
              <a:prstGeom prst="rect">
                <a:avLst/>
              </a:prstGeom>
              <a:blipFill>
                <a:blip r:embed="rId6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/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9694D7-1DDC-A24F-B1F4-52DB7164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89" y="4878771"/>
                <a:ext cx="570541" cy="369332"/>
              </a:xfrm>
              <a:prstGeom prst="rect">
                <a:avLst/>
              </a:prstGeom>
              <a:blipFill>
                <a:blip r:embed="rId6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/>
              <p:nvPr/>
            </p:nvSpPr>
            <p:spPr>
              <a:xfrm>
                <a:off x="5531915" y="3178626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949C95-FEC8-D64A-8860-EE5A8433D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15" y="3178626"/>
                <a:ext cx="570541" cy="369332"/>
              </a:xfrm>
              <a:prstGeom prst="rect">
                <a:avLst/>
              </a:prstGeom>
              <a:blipFill>
                <a:blip r:embed="rId6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/>
              <p:nvPr/>
            </p:nvSpPr>
            <p:spPr>
              <a:xfrm>
                <a:off x="6622467" y="3176648"/>
                <a:ext cx="570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445C316-27AD-2B48-8129-67DC591D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67" y="3176648"/>
                <a:ext cx="570541" cy="369332"/>
              </a:xfrm>
              <a:prstGeom prst="rect">
                <a:avLst/>
              </a:prstGeom>
              <a:blipFill>
                <a:blip r:embed="rId7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/>
              <p:nvPr/>
            </p:nvSpPr>
            <p:spPr>
              <a:xfrm>
                <a:off x="7702220" y="354420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7146C8-9B8A-7C45-B190-ADEF3F1E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3544203"/>
                <a:ext cx="377860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EFF47F2-FF38-8E43-98FC-D4A396B0858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080080" y="3726891"/>
            <a:ext cx="665190" cy="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/>
              <p:nvPr/>
            </p:nvSpPr>
            <p:spPr>
              <a:xfrm>
                <a:off x="7028596" y="3754551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9B90A5-869B-CB45-8DC7-EAD5E7E8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596" y="3754551"/>
                <a:ext cx="971741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/>
              <p:nvPr/>
            </p:nvSpPr>
            <p:spPr>
              <a:xfrm>
                <a:off x="5981588" y="376444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B04551-B7F9-BE4C-99C2-3DF3636D6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588" y="3764448"/>
                <a:ext cx="843501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/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E06D59-9132-3F48-80AC-7F52C3F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49" y="2491802"/>
                <a:ext cx="843501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/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FDB7DAD-DC3C-BA4A-93B1-89A30741B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9" y="5518027"/>
                <a:ext cx="843501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/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DF56084-FC68-9C42-9987-87AC283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19" y="3012337"/>
                <a:ext cx="67037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/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99E7501-9CFA-4A47-A02F-D185BDB8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4" y="1870328"/>
                <a:ext cx="971741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/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9CD0CAB-B2D4-B645-8F12-886168D03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98" y="6131860"/>
                <a:ext cx="971740" cy="36933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/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9EF7C0-50C5-1B4B-9F5A-0466A952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89" y="4609663"/>
                <a:ext cx="843500" cy="369332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/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0D8016-2105-8F45-9EDE-46EC5ABC0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75" y="3113903"/>
                <a:ext cx="798616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/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2F7327-099D-944C-9743-A49FA191D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38" y="4609369"/>
                <a:ext cx="843500" cy="369332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/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05F782B-4E77-2B4D-B05F-D4ED3387F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3" y="2233151"/>
                <a:ext cx="798616" cy="369332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/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406D344-D0DD-E348-88E7-62F8439C2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27" y="4453010"/>
                <a:ext cx="843500" cy="369332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/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9B6240-4C39-EA4A-9844-76E8F607D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8" y="5947324"/>
                <a:ext cx="843500" cy="369332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/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14F704D-7ECE-F74A-818B-2A61AC367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05" y="3418706"/>
                <a:ext cx="798616" cy="369332"/>
              </a:xfrm>
              <a:prstGeom prst="rect">
                <a:avLst/>
              </a:prstGeom>
              <a:blipFill>
                <a:blip r:embed="rId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CEFECC-6FB0-9543-ADD3-FE18457D3501}"/>
                  </a:ext>
                </a:extLst>
              </p:cNvPr>
              <p:cNvSpPr/>
              <p:nvPr/>
            </p:nvSpPr>
            <p:spPr>
              <a:xfrm>
                <a:off x="490776" y="2412604"/>
                <a:ext cx="797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0.339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CEFECC-6FB0-9543-ADD3-FE18457D3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" y="2412604"/>
                <a:ext cx="797013" cy="369332"/>
              </a:xfrm>
              <a:prstGeom prst="rect">
                <a:avLst/>
              </a:prstGeom>
              <a:blipFill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014BAFA-5663-8149-BC09-086A5631F480}"/>
                  </a:ext>
                </a:extLst>
              </p:cNvPr>
              <p:cNvSpPr/>
              <p:nvPr/>
            </p:nvSpPr>
            <p:spPr>
              <a:xfrm>
                <a:off x="488797" y="3669406"/>
                <a:ext cx="797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014BAFA-5663-8149-BC09-086A5631F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97" y="3669406"/>
                <a:ext cx="797013" cy="369332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5AF3222-4E09-9946-A778-FD128D24BB34}"/>
                  </a:ext>
                </a:extLst>
              </p:cNvPr>
              <p:cNvSpPr/>
              <p:nvPr/>
            </p:nvSpPr>
            <p:spPr>
              <a:xfrm>
                <a:off x="534321" y="4902459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0.39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5AF3222-4E09-9946-A778-FD128D24B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1" y="4902459"/>
                <a:ext cx="841897" cy="369332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128AE78-E61E-F04C-80DE-B17E17C85ACD}"/>
                  </a:ext>
                </a:extLst>
              </p:cNvPr>
              <p:cNvSpPr/>
              <p:nvPr/>
            </p:nvSpPr>
            <p:spPr>
              <a:xfrm>
                <a:off x="461090" y="6135518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128AE78-E61E-F04C-80DE-B17E17C85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0" y="6135518"/>
                <a:ext cx="841897" cy="369332"/>
              </a:xfrm>
              <a:prstGeom prst="rect">
                <a:avLst/>
              </a:prstGeom>
              <a:blipFill>
                <a:blip r:embed="rId8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4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backprop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CAB8F569-FDFA-B94D-A0DA-813CBF510F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699719" cy="4525963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Use original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0.4711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computed by gradient descent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0.471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new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indeed closer to 1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CAB8F569-FDFA-B94D-A0DA-813CBF510F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699719" cy="4525963"/>
              </a:xfrm>
              <a:blipFill>
                <a:blip r:embed="rId2"/>
                <a:stretch>
                  <a:fillRect l="-2093" r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529897"/>
                <a:ext cx="585019" cy="5850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529897"/>
                <a:ext cx="585019" cy="58501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710034"/>
                <a:ext cx="585019" cy="585019"/>
              </a:xfrm>
              <a:prstGeom prst="ellipse">
                <a:avLst/>
              </a:prstGeom>
              <a:blipFill>
                <a:blip r:embed="rId5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710034"/>
                <a:ext cx="585019" cy="585019"/>
              </a:xfrm>
              <a:prstGeom prst="ellipse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2178335"/>
                <a:ext cx="720710" cy="47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2295053"/>
            <a:ext cx="86886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2295053"/>
            <a:ext cx="1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1571317"/>
            <a:ext cx="45242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1571317"/>
            <a:ext cx="417060" cy="13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74" y="1231302"/>
                <a:ext cx="720710" cy="476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2295053"/>
            <a:ext cx="615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2295053"/>
            <a:ext cx="869479" cy="23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986298"/>
                <a:ext cx="585019" cy="585019"/>
              </a:xfrm>
              <a:prstGeom prst="ellipse">
                <a:avLst/>
              </a:prstGeom>
              <a:blipFill>
                <a:blip r:embed="rId9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1219423"/>
                <a:ext cx="720710" cy="47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2136767"/>
                <a:ext cx="720710" cy="4766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3077673"/>
                <a:ext cx="36580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3077668"/>
                <a:ext cx="36580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/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40C983-0CFD-D84C-B32A-FCF4E49D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34" y="425531"/>
                <a:ext cx="365806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/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25B7697-26EF-6440-A646-EBF52017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34" y="369638"/>
                <a:ext cx="449135" cy="449135"/>
              </a:xfrm>
              <a:prstGeom prst="ellipse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7E1C22-06D5-274C-A76D-1B32F0122A2C}"/>
              </a:ext>
            </a:extLst>
          </p:cNvPr>
          <p:cNvCxnSpPr>
            <a:stCxn id="32" idx="0"/>
            <a:endCxn id="39" idx="4"/>
          </p:cNvCxnSpPr>
          <p:nvPr/>
        </p:nvCxnSpPr>
        <p:spPr>
          <a:xfrm flipV="1">
            <a:off x="8061760" y="818773"/>
            <a:ext cx="2642" cy="1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1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259970" cy="1143000"/>
          </a:xfrm>
        </p:spPr>
        <p:txBody>
          <a:bodyPr>
            <a:normAutofit/>
          </a:bodyPr>
          <a:lstStyle/>
          <a:p>
            <a:r>
              <a:rPr lang="en-US" dirty="0"/>
              <a:t>Back-prop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268" y="1600200"/>
                <a:ext cx="6861025" cy="4525963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Back-prop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268" y="1600200"/>
                <a:ext cx="6861025" cy="4525963"/>
              </a:xfrm>
              <a:blipFill>
                <a:blip r:embed="rId2"/>
                <a:stretch>
                  <a:fillRect l="-1661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42</a:t>
            </a:fld>
            <a:endParaRPr lang="en-US"/>
          </a:p>
        </p:txBody>
      </p:sp>
      <p:cxnSp>
        <p:nvCxnSpPr>
          <p:cNvPr id="364" name="Straight Arrow Connector 363"/>
          <p:cNvCxnSpPr/>
          <p:nvPr/>
        </p:nvCxnSpPr>
        <p:spPr>
          <a:xfrm>
            <a:off x="8894109" y="274638"/>
            <a:ext cx="1975" cy="33448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7314769" y="3576967"/>
            <a:ext cx="188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Back-prop: adjust weights to minimize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09451" y="4989518"/>
                <a:ext cx="1905482" cy="1319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𝑰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charset="0"/>
                      </a:rPr>
                      <m:t>𝒙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𝑰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9525"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charset="0"/>
                          </a:rPr>
                          <m:t>𝑶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𝑰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451" y="4989518"/>
                <a:ext cx="1905482" cy="1319207"/>
              </a:xfrm>
              <a:prstGeom prst="rect">
                <a:avLst/>
              </a:prstGeom>
              <a:blipFill rotWithShape="0">
                <a:blip r:embed="rId3"/>
                <a:stretch>
                  <a:fillRect l="-160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22362" y="2955405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62" y="2955405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6517552" y="295540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52" y="2955404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7918309" y="295540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309" y="2955404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/>
          <p:cNvSpPr/>
          <p:nvPr/>
        </p:nvSpPr>
        <p:spPr>
          <a:xfrm>
            <a:off x="5986786" y="1506198"/>
            <a:ext cx="585019" cy="5850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/>
          </a:p>
        </p:txBody>
      </p:sp>
      <p:sp>
        <p:nvSpPr>
          <p:cNvPr id="43" name="Oval 42"/>
          <p:cNvSpPr/>
          <p:nvPr/>
        </p:nvSpPr>
        <p:spPr>
          <a:xfrm>
            <a:off x="6940346" y="1506198"/>
            <a:ext cx="585019" cy="5850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/>
          </a:p>
        </p:txBody>
      </p:sp>
      <p:sp>
        <p:nvSpPr>
          <p:cNvPr id="45" name="Oval 44"/>
          <p:cNvSpPr/>
          <p:nvPr/>
        </p:nvSpPr>
        <p:spPr>
          <a:xfrm>
            <a:off x="7729869" y="1506236"/>
            <a:ext cx="585019" cy="5850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5904836" y="2264697"/>
                <a:ext cx="61549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836" y="2264697"/>
                <a:ext cx="615490" cy="3966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7831381" y="2210600"/>
                <a:ext cx="615490" cy="398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34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81" y="2210600"/>
                <a:ext cx="615490" cy="3981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>
            <a:cxnSpLocks/>
            <a:endCxn id="43" idx="4"/>
          </p:cNvCxnSpPr>
          <p:nvPr/>
        </p:nvCxnSpPr>
        <p:spPr>
          <a:xfrm flipV="1">
            <a:off x="6114872" y="2091217"/>
            <a:ext cx="111798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4"/>
          </p:cNvCxnSpPr>
          <p:nvPr/>
        </p:nvCxnSpPr>
        <p:spPr>
          <a:xfrm flipV="1">
            <a:off x="6810062" y="2091217"/>
            <a:ext cx="42279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810062" y="2091256"/>
            <a:ext cx="1212317" cy="8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114872" y="2091255"/>
            <a:ext cx="1907507" cy="86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022379" y="2091255"/>
            <a:ext cx="18844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66" idx="4"/>
          </p:cNvCxnSpPr>
          <p:nvPr/>
        </p:nvCxnSpPr>
        <p:spPr>
          <a:xfrm flipV="1">
            <a:off x="6268786" y="967955"/>
            <a:ext cx="958990" cy="53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43" idx="0"/>
            <a:endCxn id="66" idx="4"/>
          </p:cNvCxnSpPr>
          <p:nvPr/>
        </p:nvCxnSpPr>
        <p:spPr>
          <a:xfrm flipH="1" flipV="1">
            <a:off x="7227776" y="967955"/>
            <a:ext cx="5080" cy="53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66" idx="4"/>
          </p:cNvCxnSpPr>
          <p:nvPr/>
        </p:nvCxnSpPr>
        <p:spPr>
          <a:xfrm flipH="1" flipV="1">
            <a:off x="7227776" y="967955"/>
            <a:ext cx="784094" cy="538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6143306" y="984733"/>
                <a:ext cx="61549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306" y="984733"/>
                <a:ext cx="615490" cy="3966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7553024" y="990576"/>
                <a:ext cx="615490" cy="398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13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24" y="990576"/>
                <a:ext cx="615490" cy="3981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7225299" y="295540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299" y="2955404"/>
                <a:ext cx="585019" cy="585019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7517809" y="2091255"/>
            <a:ext cx="504570" cy="86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  <a:endCxn id="43" idx="4"/>
          </p:cNvCxnSpPr>
          <p:nvPr/>
        </p:nvCxnSpPr>
        <p:spPr>
          <a:xfrm flipH="1" flipV="1">
            <a:off x="7232856" y="2091217"/>
            <a:ext cx="28495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6279296" y="2091217"/>
            <a:ext cx="123851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114872" y="2091217"/>
            <a:ext cx="16442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6279296" y="2091217"/>
            <a:ext cx="530766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43" idx="4"/>
          </p:cNvCxnSpPr>
          <p:nvPr/>
        </p:nvCxnSpPr>
        <p:spPr>
          <a:xfrm flipH="1" flipV="1">
            <a:off x="7232856" y="2091217"/>
            <a:ext cx="977964" cy="86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6279296" y="2091217"/>
            <a:ext cx="1931523" cy="8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6935266" y="382936"/>
            <a:ext cx="585019" cy="5850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5664498"/>
            <a:ext cx="430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computed in higher layers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depends on the activation function</a:t>
            </a:r>
          </a:p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depends on 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413701-41E1-7E4C-BDCF-B19E99712FB5}"/>
                  </a:ext>
                </a:extLst>
              </p:cNvPr>
              <p:cNvSpPr/>
              <p:nvPr/>
            </p:nvSpPr>
            <p:spPr>
              <a:xfrm>
                <a:off x="5555730" y="1428715"/>
                <a:ext cx="579069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413701-41E1-7E4C-BDCF-B19E99712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30" y="1428715"/>
                <a:ext cx="579069" cy="3966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326080-B82C-A644-A6FF-3AE839088F19}"/>
                  </a:ext>
                </a:extLst>
              </p:cNvPr>
              <p:cNvSpPr/>
              <p:nvPr/>
            </p:nvSpPr>
            <p:spPr>
              <a:xfrm>
                <a:off x="5601187" y="1759791"/>
                <a:ext cx="519694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326080-B82C-A644-A6FF-3AE839088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187" y="1759791"/>
                <a:ext cx="519694" cy="39664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853026-D5F0-4B44-94A2-160E9EDB8F31}"/>
                  </a:ext>
                </a:extLst>
              </p:cNvPr>
              <p:cNvSpPr/>
              <p:nvPr/>
            </p:nvSpPr>
            <p:spPr>
              <a:xfrm>
                <a:off x="6497902" y="280693"/>
                <a:ext cx="579069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853026-D5F0-4B44-94A2-160E9EDB8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902" y="280693"/>
                <a:ext cx="579069" cy="39664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FB237D1-235B-9A43-B548-7C4C81443E94}"/>
                  </a:ext>
                </a:extLst>
              </p:cNvPr>
              <p:cNvSpPr/>
              <p:nvPr/>
            </p:nvSpPr>
            <p:spPr>
              <a:xfrm>
                <a:off x="6553864" y="611763"/>
                <a:ext cx="519694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FB237D1-235B-9A43-B548-7C4C81443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64" y="611763"/>
                <a:ext cx="519694" cy="39664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46A34-2FA3-014F-87DE-C0CB75322642}"/>
              </a:ext>
            </a:extLst>
          </p:cNvPr>
          <p:cNvCxnSpPr>
            <a:cxnSpLocks/>
          </p:cNvCxnSpPr>
          <p:nvPr/>
        </p:nvCxnSpPr>
        <p:spPr>
          <a:xfrm>
            <a:off x="6491461" y="666830"/>
            <a:ext cx="136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0530060-68BA-EB40-A827-4FFD668443DD}"/>
              </a:ext>
            </a:extLst>
          </p:cNvPr>
          <p:cNvCxnSpPr>
            <a:cxnSpLocks/>
          </p:cNvCxnSpPr>
          <p:nvPr/>
        </p:nvCxnSpPr>
        <p:spPr>
          <a:xfrm>
            <a:off x="5515727" y="1798130"/>
            <a:ext cx="3094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76AF1FF-8F43-3740-9078-14813866A981}"/>
                  </a:ext>
                </a:extLst>
              </p:cNvPr>
              <p:cNvSpPr/>
              <p:nvPr/>
            </p:nvSpPr>
            <p:spPr>
              <a:xfrm>
                <a:off x="6517427" y="1423460"/>
                <a:ext cx="579069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76AF1FF-8F43-3740-9078-14813866A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427" y="1423460"/>
                <a:ext cx="579069" cy="3966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7E1FC31-D78E-CB48-891E-47984EAF4FF5}"/>
                  </a:ext>
                </a:extLst>
              </p:cNvPr>
              <p:cNvSpPr/>
              <p:nvPr/>
            </p:nvSpPr>
            <p:spPr>
              <a:xfrm>
                <a:off x="6562884" y="1754536"/>
                <a:ext cx="519694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7E1FC31-D78E-CB48-891E-47984EAF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884" y="1754536"/>
                <a:ext cx="519694" cy="39664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6E5821-06B6-6B49-81A3-A8AC16CCCC3F}"/>
                  </a:ext>
                </a:extLst>
              </p:cNvPr>
              <p:cNvSpPr/>
              <p:nvPr/>
            </p:nvSpPr>
            <p:spPr>
              <a:xfrm>
                <a:off x="8246382" y="1428715"/>
                <a:ext cx="579069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6E5821-06B6-6B49-81A3-A8AC16CCC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82" y="1428715"/>
                <a:ext cx="579069" cy="39664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522AA16-45B6-EE40-BBA2-4ECCC3B0EE48}"/>
                  </a:ext>
                </a:extLst>
              </p:cNvPr>
              <p:cNvSpPr/>
              <p:nvPr/>
            </p:nvSpPr>
            <p:spPr>
              <a:xfrm>
                <a:off x="8291839" y="1759791"/>
                <a:ext cx="519694" cy="3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522AA16-45B6-EE40-BBA2-4ECCC3B0E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839" y="1759791"/>
                <a:ext cx="519694" cy="39664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0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(stochastic) gradient descent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𝑙𝑜𝑠𝑠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K-nary multi-class classification: cross entropy loss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𝐿𝑜𝑠𝑠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</m:e>
                    </m:nary>
                  </m:oMath>
                </a14:m>
                <a:endParaRPr lang="en-US" b="0" dirty="0"/>
              </a:p>
              <a:p>
                <a:pPr lvl="2"/>
                <a:r>
                  <a:rPr lang="is-IS" dirty="0"/>
                  <a:t>Example: 3 classes</a:t>
                </a:r>
              </a:p>
              <a:p>
                <a:pPr lvl="3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3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s-IS" dirty="0"/>
              </a:p>
              <a:p>
                <a:pPr lvl="3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=2⇒</m:t>
                    </m:r>
                  </m:oMath>
                </a14:m>
                <a:r>
                  <a:rPr lang="en-US" dirty="0"/>
                  <a:t> back to binary classification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𝑦</m:t>
                    </m:r>
                    <m:r>
                      <a:rPr lang="en-US" altLang="zh-TW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𝐿𝑜𝑠𝑠</m:t>
                    </m:r>
                    <m:r>
                      <a:rPr lang="en-US" i="1" smtClean="0">
                        <a:latin typeface="Cambria Math" charset="0"/>
                      </a:rPr>
                      <m:t>=−</m:t>
                    </m:r>
                    <m:r>
                      <a:rPr lang="en-US" i="1" smtClean="0">
                        <a:latin typeface="Cambria Math" charset="0"/>
                      </a:rPr>
                      <m:t>𝑦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func>
                    <m:r>
                      <a:rPr lang="en-US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Regression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𝐿𝑜𝑠𝑠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Multi-label classification (assuming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possible labels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 for each instance)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𝐿𝑜𝑠𝑠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4482" b="-16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2" y="3088498"/>
            <a:ext cx="5126804" cy="3769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Logistic (sigmoid)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Hyperbolic (tanh)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Rectified Linear Unit (ReLU)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Soft-plus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  <a:blipFill rotWithShape="0">
                <a:blip r:embed="rId3"/>
                <a:stretch>
                  <a:fillRect l="-2525" t="-2291" r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Leaky ReLU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small and positive (e.g., 0.01)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  <a:blipFill rotWithShape="0">
                <a:blip r:embed="rId4"/>
                <a:stretch>
                  <a:fillRect l="-2719" t="-515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 for the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 the final layer, select the activation function based on the type of your task</a:t>
                </a:r>
              </a:p>
              <a:p>
                <a:pPr lvl="1"/>
                <a:r>
                  <a:rPr lang="en-US" dirty="0"/>
                  <a:t>Regression: return one value based on linear activation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K</a:t>
                </a:r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multi-class classification: return a vector based on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3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Sum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Multi-label classification: return a vector based on sigmoid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3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Sum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≠</m:t>
                    </m:r>
                    <m:r>
                      <a:rPr lang="en-US" i="1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non-linear activation function?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9005"/>
          </a:xfrm>
        </p:spPr>
        <p:txBody>
          <a:bodyPr/>
          <a:lstStyle/>
          <a:p>
            <a:r>
              <a:rPr lang="en-US" dirty="0"/>
              <a:t>If no (non-linear) activation function, multi-layer reduces to single layer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75009" y="5109500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09" y="5109500"/>
                <a:ext cx="585019" cy="58501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1370199" y="510949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99" y="5109499"/>
                <a:ext cx="585019" cy="58501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2770956" y="510949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956" y="5109499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839433" y="424591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3" y="4245914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1708913" y="424591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913" y="4245914"/>
                <a:ext cx="585019" cy="585019"/>
              </a:xfrm>
              <a:prstGeom prst="ellipse">
                <a:avLst/>
              </a:prstGeom>
              <a:blipFill rotWithShape="0"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582516" y="424595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516" y="4245952"/>
                <a:ext cx="585019" cy="585019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9" idx="0"/>
            <a:endCxn id="13" idx="4"/>
          </p:cNvCxnSpPr>
          <p:nvPr/>
        </p:nvCxnSpPr>
        <p:spPr>
          <a:xfrm flipV="1">
            <a:off x="967519" y="4830933"/>
            <a:ext cx="1033904" cy="27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13" idx="4"/>
          </p:cNvCxnSpPr>
          <p:nvPr/>
        </p:nvCxnSpPr>
        <p:spPr>
          <a:xfrm flipV="1">
            <a:off x="1662709" y="4830933"/>
            <a:ext cx="338714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14" idx="4"/>
          </p:cNvCxnSpPr>
          <p:nvPr/>
        </p:nvCxnSpPr>
        <p:spPr>
          <a:xfrm flipV="1">
            <a:off x="1662709" y="4830971"/>
            <a:ext cx="1212317" cy="27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0"/>
            <a:endCxn id="14" idx="4"/>
          </p:cNvCxnSpPr>
          <p:nvPr/>
        </p:nvCxnSpPr>
        <p:spPr>
          <a:xfrm flipV="1">
            <a:off x="967519" y="4830971"/>
            <a:ext cx="1907507" cy="27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0"/>
            <a:endCxn id="14" idx="4"/>
          </p:cNvCxnSpPr>
          <p:nvPr/>
        </p:nvCxnSpPr>
        <p:spPr>
          <a:xfrm flipH="1" flipV="1">
            <a:off x="2875026" y="4830971"/>
            <a:ext cx="188440" cy="27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2077946" y="5109499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946" y="5109499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22" idx="0"/>
            <a:endCxn id="14" idx="4"/>
          </p:cNvCxnSpPr>
          <p:nvPr/>
        </p:nvCxnSpPr>
        <p:spPr>
          <a:xfrm flipV="1">
            <a:off x="2370456" y="4830971"/>
            <a:ext cx="504570" cy="27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  <a:endCxn id="13" idx="4"/>
          </p:cNvCxnSpPr>
          <p:nvPr/>
        </p:nvCxnSpPr>
        <p:spPr>
          <a:xfrm flipH="1" flipV="1">
            <a:off x="2001423" y="4830933"/>
            <a:ext cx="36903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12" idx="4"/>
          </p:cNvCxnSpPr>
          <p:nvPr/>
        </p:nvCxnSpPr>
        <p:spPr>
          <a:xfrm flipH="1" flipV="1">
            <a:off x="1131943" y="4830933"/>
            <a:ext cx="123851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  <a:endCxn id="12" idx="4"/>
          </p:cNvCxnSpPr>
          <p:nvPr/>
        </p:nvCxnSpPr>
        <p:spPr>
          <a:xfrm flipV="1">
            <a:off x="967519" y="4830933"/>
            <a:ext cx="164424" cy="27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0"/>
            <a:endCxn id="12" idx="4"/>
          </p:cNvCxnSpPr>
          <p:nvPr/>
        </p:nvCxnSpPr>
        <p:spPr>
          <a:xfrm flipH="1" flipV="1">
            <a:off x="1131943" y="4830933"/>
            <a:ext cx="530766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0"/>
            <a:endCxn id="13" idx="4"/>
          </p:cNvCxnSpPr>
          <p:nvPr/>
        </p:nvCxnSpPr>
        <p:spPr>
          <a:xfrm flipH="1" flipV="1">
            <a:off x="2001423" y="4830933"/>
            <a:ext cx="106204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0"/>
            <a:endCxn id="12" idx="4"/>
          </p:cNvCxnSpPr>
          <p:nvPr/>
        </p:nvCxnSpPr>
        <p:spPr>
          <a:xfrm flipH="1" flipV="1">
            <a:off x="1131943" y="4830933"/>
            <a:ext cx="1931523" cy="2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1300055" y="349419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055" y="3494192"/>
                <a:ext cx="585019" cy="585019"/>
              </a:xfrm>
              <a:prstGeom prst="ellipse">
                <a:avLst/>
              </a:prstGeom>
              <a:blipFill rotWithShape="0">
                <a:blip r:embed="rId9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2169535" y="349419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35" y="3494192"/>
                <a:ext cx="585019" cy="585019"/>
              </a:xfrm>
              <a:prstGeom prst="ellipse">
                <a:avLst/>
              </a:prstGeom>
              <a:blipFill rotWithShape="0">
                <a:blip r:embed="rId10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>
            <a:stCxn id="12" idx="0"/>
            <a:endCxn id="54" idx="4"/>
          </p:cNvCxnSpPr>
          <p:nvPr/>
        </p:nvCxnSpPr>
        <p:spPr>
          <a:xfrm flipV="1">
            <a:off x="1131943" y="4079211"/>
            <a:ext cx="460622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0"/>
            <a:endCxn id="55" idx="4"/>
          </p:cNvCxnSpPr>
          <p:nvPr/>
        </p:nvCxnSpPr>
        <p:spPr>
          <a:xfrm flipV="1">
            <a:off x="1131943" y="4079211"/>
            <a:ext cx="1330102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3" idx="0"/>
            <a:endCxn id="54" idx="4"/>
          </p:cNvCxnSpPr>
          <p:nvPr/>
        </p:nvCxnSpPr>
        <p:spPr>
          <a:xfrm flipH="1" flipV="1">
            <a:off x="1592565" y="4079211"/>
            <a:ext cx="408858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3" idx="0"/>
            <a:endCxn id="55" idx="4"/>
          </p:cNvCxnSpPr>
          <p:nvPr/>
        </p:nvCxnSpPr>
        <p:spPr>
          <a:xfrm flipV="1">
            <a:off x="2001423" y="4079211"/>
            <a:ext cx="460622" cy="16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4" idx="0"/>
            <a:endCxn id="54" idx="4"/>
          </p:cNvCxnSpPr>
          <p:nvPr/>
        </p:nvCxnSpPr>
        <p:spPr>
          <a:xfrm flipH="1" flipV="1">
            <a:off x="1592565" y="4079211"/>
            <a:ext cx="1282461" cy="16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  <a:endCxn id="55" idx="4"/>
          </p:cNvCxnSpPr>
          <p:nvPr/>
        </p:nvCxnSpPr>
        <p:spPr>
          <a:xfrm flipH="1" flipV="1">
            <a:off x="2462045" y="4079211"/>
            <a:ext cx="412981" cy="16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347927" y="4721572"/>
                <a:ext cx="146450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3×4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927" y="4721572"/>
                <a:ext cx="1464503" cy="38792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355975" y="3913899"/>
                <a:ext cx="146450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75" y="3913899"/>
                <a:ext cx="1464503" cy="3879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293379" y="3386976"/>
                <a:ext cx="3151978" cy="2127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𝑶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⇒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2×4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379" y="3386976"/>
                <a:ext cx="3151978" cy="2127890"/>
              </a:xfrm>
              <a:prstGeom prst="rect">
                <a:avLst/>
              </a:prstGeom>
              <a:blipFill rotWithShape="0">
                <a:blip r:embed="rId13"/>
                <a:stretch>
                  <a:fillRect l="-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ReLU: “default” activation function for the hidden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689600" cy="486224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Vanishing gradient problem in sigmoid and tanh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is outside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−4, 4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𝑠𝑖𝑔𝑚𝑜𝑖𝑑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 new information cannot be back-propagated</a:t>
                </a:r>
              </a:p>
              <a:p>
                <a:r>
                  <a:rPr lang="en-US" dirty="0" err="1"/>
                  <a:t>ReLU’s</a:t>
                </a:r>
                <a:r>
                  <a:rPr lang="en-US" dirty="0"/>
                  <a:t> sparse neuron outputs may prevent overfitting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&lt;0,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 many neuron outputs are zero  model becomes smaller</a:t>
                </a:r>
              </a:p>
              <a:p>
                <a:r>
                  <a:rPr lang="en-US" dirty="0" err="1"/>
                  <a:t>ReLU’s</a:t>
                </a:r>
                <a:r>
                  <a:rPr lang="en-US" dirty="0"/>
                  <a:t> computation cost is small</a:t>
                </a:r>
              </a:p>
              <a:p>
                <a:pPr lvl="1"/>
                <a:r>
                  <a:rPr lang="en-US" dirty="0"/>
                  <a:t>No exponential computation</a:t>
                </a:r>
              </a:p>
              <a:p>
                <a:r>
                  <a:rPr lang="en-US" dirty="0" err="1"/>
                  <a:t>ReLU’s</a:t>
                </a:r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may resemble biological neurons</a:t>
                </a:r>
              </a:p>
              <a:p>
                <a:pPr lvl="1"/>
                <a:r>
                  <a:rPr lang="en-US" dirty="0">
                    <a:sym typeface="Wingdings"/>
                  </a:rPr>
                  <a:t>Firing rate &gt; 0 only when input current is large enough (see the figure)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689600" cy="4862245"/>
              </a:xfrm>
              <a:blipFill>
                <a:blip r:embed="rId2"/>
                <a:stretch>
                  <a:fillRect l="-1339" t="-2089" r="-200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08" y="3393549"/>
            <a:ext cx="3129492" cy="24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9174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Vanishing gradient of sigmoid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4060"/>
            <a:ext cx="2133600" cy="365125"/>
          </a:xfrm>
        </p:spPr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17445" y="20430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45" y="2043022"/>
                <a:ext cx="585019" cy="58501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186309" y="2043022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9" y="2043022"/>
                <a:ext cx="585019" cy="58501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316830" y="102128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30" y="1021284"/>
                <a:ext cx="585019" cy="585019"/>
              </a:xfrm>
              <a:prstGeom prst="ellipse">
                <a:avLst/>
              </a:prstGeom>
              <a:blipFill rotWithShape="0">
                <a:blip r:embed="rId4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8186310" y="1021284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10" y="1021284"/>
                <a:ext cx="585019" cy="585019"/>
              </a:xfrm>
              <a:prstGeom prst="ellipse">
                <a:avLst/>
              </a:prstGeom>
              <a:blipFill rotWithShape="0">
                <a:blip r:embed="rId5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17847" y="1572710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7" y="1572710"/>
                <a:ext cx="720710" cy="476669"/>
              </a:xfrm>
              <a:prstGeom prst="rect">
                <a:avLst/>
              </a:prstGeom>
              <a:blipFill rotWithShape="0"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0"/>
            <a:endCxn id="10" idx="4"/>
          </p:cNvCxnSpPr>
          <p:nvPr/>
        </p:nvCxnSpPr>
        <p:spPr>
          <a:xfrm flipV="1">
            <a:off x="7609955" y="1606303"/>
            <a:ext cx="868865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10" idx="4"/>
          </p:cNvCxnSpPr>
          <p:nvPr/>
        </p:nvCxnSpPr>
        <p:spPr>
          <a:xfrm flipV="1">
            <a:off x="8478819" y="1606303"/>
            <a:ext cx="1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32" idx="4"/>
          </p:cNvCxnSpPr>
          <p:nvPr/>
        </p:nvCxnSpPr>
        <p:spPr>
          <a:xfrm flipV="1">
            <a:off x="7609340" y="751942"/>
            <a:ext cx="452420" cy="2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32" idx="4"/>
          </p:cNvCxnSpPr>
          <p:nvPr/>
        </p:nvCxnSpPr>
        <p:spPr>
          <a:xfrm flipH="1" flipV="1">
            <a:off x="8061760" y="751942"/>
            <a:ext cx="417060" cy="2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273499" y="530677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499" y="530677"/>
                <a:ext cx="720710" cy="476669"/>
              </a:xfrm>
              <a:prstGeom prst="rect">
                <a:avLst/>
              </a:prstGeom>
              <a:blipFill rotWithShape="0"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6" idx="0"/>
            <a:endCxn id="9" idx="4"/>
          </p:cNvCxnSpPr>
          <p:nvPr/>
        </p:nvCxnSpPr>
        <p:spPr>
          <a:xfrm flipH="1" flipV="1">
            <a:off x="7609340" y="1606303"/>
            <a:ext cx="615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9" idx="4"/>
          </p:cNvCxnSpPr>
          <p:nvPr/>
        </p:nvCxnSpPr>
        <p:spPr>
          <a:xfrm flipH="1" flipV="1">
            <a:off x="7609340" y="1606303"/>
            <a:ext cx="869479" cy="4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769250" y="166923"/>
                <a:ext cx="585019" cy="58501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50" y="166923"/>
                <a:ext cx="585019" cy="585019"/>
              </a:xfrm>
              <a:prstGeom prst="ellipse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57172" y="530673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72" y="530673"/>
                <a:ext cx="720710" cy="476669"/>
              </a:xfrm>
              <a:prstGeom prst="rect">
                <a:avLst/>
              </a:prstGeom>
              <a:blipFill rotWithShape="0">
                <a:blip r:embed="rId9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11118" y="1531142"/>
                <a:ext cx="720710" cy="476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18" y="1531142"/>
                <a:ext cx="720710" cy="476669"/>
              </a:xfrm>
              <a:prstGeom prst="rect">
                <a:avLst/>
              </a:prstGeom>
              <a:blipFill rotWithShape="0"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059383" y="141191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3" y="1411910"/>
                <a:ext cx="668773" cy="434671"/>
              </a:xfrm>
              <a:prstGeom prst="rect">
                <a:avLst/>
              </a:prstGeom>
              <a:blipFill rotWithShape="0"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7" y="1496281"/>
                <a:ext cx="46076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0" y="2230577"/>
                <a:ext cx="668773" cy="434671"/>
              </a:xfrm>
              <a:prstGeom prst="rect">
                <a:avLst/>
              </a:prstGeom>
              <a:blipFill rotWithShape="0">
                <a:blip r:embed="rId1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" y="2840183"/>
                <a:ext cx="4660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1" y="3477506"/>
                <a:ext cx="668773" cy="434671"/>
              </a:xfrm>
              <a:prstGeom prst="rect">
                <a:avLst/>
              </a:prstGeom>
              <a:blipFill rotWithShape="0">
                <a:blip r:embed="rId1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" y="3990206"/>
                <a:ext cx="46076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4766074"/>
                <a:ext cx="668773" cy="434671"/>
              </a:xfrm>
              <a:prstGeom prst="rect">
                <a:avLst/>
              </a:prstGeom>
              <a:blipFill rotWithShape="0"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" y="5348046"/>
                <a:ext cx="466089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7" y="5999220"/>
                <a:ext cx="668773" cy="434671"/>
              </a:xfrm>
              <a:prstGeom prst="rect">
                <a:avLst/>
              </a:prstGeom>
              <a:blipFill rotWithShape="0">
                <a:blip r:embed="rId1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59383" y="5846106"/>
                <a:ext cx="668773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83" y="5846106"/>
                <a:ext cx="668773" cy="434671"/>
              </a:xfrm>
              <a:prstGeom prst="rect">
                <a:avLst/>
              </a:prstGeom>
              <a:blipFill rotWithShape="0">
                <a:blip r:embed="rId20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036638" y="1939628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8" y="1939628"/>
                <a:ext cx="40267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/>
          <p:cNvCxnSpPr>
            <a:stCxn id="56" idx="3"/>
            <a:endCxn id="65" idx="1"/>
          </p:cNvCxnSpPr>
          <p:nvPr/>
        </p:nvCxnSpPr>
        <p:spPr>
          <a:xfrm>
            <a:off x="640874" y="1680947"/>
            <a:ext cx="1395764" cy="443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7" idx="3"/>
            <a:endCxn id="65" idx="1"/>
          </p:cNvCxnSpPr>
          <p:nvPr/>
        </p:nvCxnSpPr>
        <p:spPr>
          <a:xfrm flipV="1">
            <a:off x="641053" y="2124294"/>
            <a:ext cx="1395585" cy="3236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036634" y="3283532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4" y="3283532"/>
                <a:ext cx="40267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58" idx="3"/>
            <a:endCxn id="72" idx="1"/>
          </p:cNvCxnSpPr>
          <p:nvPr/>
        </p:nvCxnSpPr>
        <p:spPr>
          <a:xfrm>
            <a:off x="632339" y="3024849"/>
            <a:ext cx="1404295" cy="4433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59" idx="3"/>
            <a:endCxn id="72" idx="1"/>
          </p:cNvCxnSpPr>
          <p:nvPr/>
        </p:nvCxnSpPr>
        <p:spPr>
          <a:xfrm flipV="1">
            <a:off x="641052" y="3468198"/>
            <a:ext cx="1395582" cy="2266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36631" y="4156457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1" y="4156457"/>
                <a:ext cx="40267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>
            <a:stCxn id="60" idx="3"/>
            <a:endCxn id="78" idx="1"/>
          </p:cNvCxnSpPr>
          <p:nvPr/>
        </p:nvCxnSpPr>
        <p:spPr>
          <a:xfrm>
            <a:off x="654727" y="4174872"/>
            <a:ext cx="1381904" cy="1662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78" idx="1"/>
          </p:cNvCxnSpPr>
          <p:nvPr/>
        </p:nvCxnSpPr>
        <p:spPr>
          <a:xfrm flipV="1">
            <a:off x="654906" y="4341123"/>
            <a:ext cx="1381725" cy="6422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036631" y="5650581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31" y="5650581"/>
                <a:ext cx="40267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Elbow Connector 84"/>
          <p:cNvCxnSpPr>
            <a:stCxn id="62" idx="3"/>
            <a:endCxn id="83" idx="1"/>
          </p:cNvCxnSpPr>
          <p:nvPr/>
        </p:nvCxnSpPr>
        <p:spPr>
          <a:xfrm>
            <a:off x="646194" y="5532712"/>
            <a:ext cx="1390437" cy="302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63" idx="3"/>
            <a:endCxn id="83" idx="1"/>
          </p:cNvCxnSpPr>
          <p:nvPr/>
        </p:nvCxnSpPr>
        <p:spPr>
          <a:xfrm flipV="1">
            <a:off x="654906" y="5835247"/>
            <a:ext cx="1381725" cy="3813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67688" y="282295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88" y="2822958"/>
                <a:ext cx="410689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Elbow Connector 91"/>
          <p:cNvCxnSpPr>
            <a:stCxn id="65" idx="3"/>
            <a:endCxn id="90" idx="1"/>
          </p:cNvCxnSpPr>
          <p:nvPr/>
        </p:nvCxnSpPr>
        <p:spPr>
          <a:xfrm>
            <a:off x="2439312" y="2124294"/>
            <a:ext cx="828376" cy="8833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72" idx="3"/>
            <a:endCxn id="90" idx="1"/>
          </p:cNvCxnSpPr>
          <p:nvPr/>
        </p:nvCxnSpPr>
        <p:spPr>
          <a:xfrm flipV="1">
            <a:off x="2439308" y="3007624"/>
            <a:ext cx="828380" cy="4605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267687" y="4337747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87" y="4337747"/>
                <a:ext cx="410689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Elbow Connector 96"/>
          <p:cNvCxnSpPr>
            <a:stCxn id="78" idx="3"/>
            <a:endCxn id="95" idx="1"/>
          </p:cNvCxnSpPr>
          <p:nvPr/>
        </p:nvCxnSpPr>
        <p:spPr>
          <a:xfrm>
            <a:off x="2439305" y="4341123"/>
            <a:ext cx="828382" cy="1812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83" idx="3"/>
            <a:endCxn id="95" idx="1"/>
          </p:cNvCxnSpPr>
          <p:nvPr/>
        </p:nvCxnSpPr>
        <p:spPr>
          <a:xfrm flipV="1">
            <a:off x="2439305" y="4522413"/>
            <a:ext cx="828382" cy="13128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342972" y="282295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72" y="2822958"/>
                <a:ext cx="377860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342972" y="4336653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72" y="4336653"/>
                <a:ext cx="377860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stCxn id="90" idx="3"/>
            <a:endCxn id="100" idx="1"/>
          </p:cNvCxnSpPr>
          <p:nvPr/>
        </p:nvCxnSpPr>
        <p:spPr>
          <a:xfrm>
            <a:off x="3678377" y="3007624"/>
            <a:ext cx="664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3"/>
            <a:endCxn id="101" idx="1"/>
          </p:cNvCxnSpPr>
          <p:nvPr/>
        </p:nvCxnSpPr>
        <p:spPr>
          <a:xfrm flipV="1">
            <a:off x="3678376" y="4521319"/>
            <a:ext cx="664596" cy="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708108" y="224443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08" y="2244439"/>
                <a:ext cx="40267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Elbow Connector 109"/>
          <p:cNvCxnSpPr>
            <a:stCxn id="55" idx="3"/>
            <a:endCxn id="106" idx="1"/>
          </p:cNvCxnSpPr>
          <p:nvPr/>
        </p:nvCxnSpPr>
        <p:spPr>
          <a:xfrm>
            <a:off x="4728156" y="1629246"/>
            <a:ext cx="979952" cy="7998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0" idx="3"/>
            <a:endCxn id="106" idx="1"/>
          </p:cNvCxnSpPr>
          <p:nvPr/>
        </p:nvCxnSpPr>
        <p:spPr>
          <a:xfrm flipV="1">
            <a:off x="4720832" y="2429105"/>
            <a:ext cx="987276" cy="5785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5708105" y="5264749"/>
                <a:ext cx="40267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05" y="5264749"/>
                <a:ext cx="40267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Elbow Connector 114"/>
          <p:cNvCxnSpPr>
            <a:stCxn id="101" idx="3"/>
            <a:endCxn id="113" idx="1"/>
          </p:cNvCxnSpPr>
          <p:nvPr/>
        </p:nvCxnSpPr>
        <p:spPr>
          <a:xfrm>
            <a:off x="4720832" y="4521319"/>
            <a:ext cx="987273" cy="9280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64" idx="3"/>
            <a:endCxn id="113" idx="1"/>
          </p:cNvCxnSpPr>
          <p:nvPr/>
        </p:nvCxnSpPr>
        <p:spPr>
          <a:xfrm flipV="1">
            <a:off x="4728156" y="5449415"/>
            <a:ext cx="979949" cy="6140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001350" y="3702328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350" y="3702328"/>
                <a:ext cx="410689" cy="36933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Elbow Connector 119"/>
          <p:cNvCxnSpPr>
            <a:stCxn id="106" idx="3"/>
            <a:endCxn id="118" idx="1"/>
          </p:cNvCxnSpPr>
          <p:nvPr/>
        </p:nvCxnSpPr>
        <p:spPr>
          <a:xfrm>
            <a:off x="6110782" y="2429105"/>
            <a:ext cx="890568" cy="14578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3" idx="3"/>
            <a:endCxn id="118" idx="1"/>
          </p:cNvCxnSpPr>
          <p:nvPr/>
        </p:nvCxnSpPr>
        <p:spPr>
          <a:xfrm flipV="1">
            <a:off x="6110779" y="3886994"/>
            <a:ext cx="890571" cy="15624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8118644" y="3702328"/>
                <a:ext cx="37786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44" y="3702328"/>
                <a:ext cx="377860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18" idx="3"/>
            <a:endCxn id="123" idx="1"/>
          </p:cNvCxnSpPr>
          <p:nvPr/>
        </p:nvCxnSpPr>
        <p:spPr>
          <a:xfrm>
            <a:off x="7412039" y="3886994"/>
            <a:ext cx="706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3" idx="3"/>
          </p:cNvCxnSpPr>
          <p:nvPr/>
        </p:nvCxnSpPr>
        <p:spPr>
          <a:xfrm>
            <a:off x="8496504" y="3886994"/>
            <a:ext cx="1035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2" y="1385445"/>
                <a:ext cx="365805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906973"/>
                <a:ext cx="365805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7356753" y="259079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53" y="2590798"/>
                <a:ext cx="365805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312719" y="259079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19" y="2590793"/>
                <a:ext cx="365805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" y="2729342"/>
                <a:ext cx="365805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5250877"/>
                <a:ext cx="365805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5" y="2147449"/>
                <a:ext cx="54213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2" y="3394361"/>
                <a:ext cx="542136" cy="369332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" y="4682841"/>
                <a:ext cx="715260" cy="369332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7" y="5915897"/>
                <a:ext cx="542136" cy="36933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2410691" y="182879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91" y="1828796"/>
                <a:ext cx="542136" cy="3693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2396834" y="315883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34" y="3158837"/>
                <a:ext cx="542136" cy="36933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382977" y="403167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977" y="4031671"/>
                <a:ext cx="715260" cy="369332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2396832" y="5514123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32" y="5514123"/>
                <a:ext cx="542136" cy="369332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3834611" y="2675127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11" y="2675127"/>
                <a:ext cx="542136" cy="369332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3834606" y="4212976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6" y="4212976"/>
                <a:ext cx="542136" cy="369332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4652034" y="268897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34" y="2688979"/>
                <a:ext cx="670376" cy="369332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4652030" y="4212972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30" y="4212972"/>
                <a:ext cx="670376" cy="369332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4652031" y="1331228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31" y="1331228"/>
                <a:ext cx="538930" cy="369332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4749013" y="57508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13" y="5750830"/>
                <a:ext cx="365805" cy="369332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92906" y="2120942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06" y="2120942"/>
                <a:ext cx="843501" cy="369332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6065192" y="5155085"/>
                <a:ext cx="67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2" y="5155085"/>
                <a:ext cx="670375" cy="369332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7325961" y="3561821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61" y="3561821"/>
                <a:ext cx="843501" cy="369332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8434332" y="3561819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332" y="3561819"/>
                <a:ext cx="670376" cy="369332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3ED58C2-C9B6-B143-A896-07397BCDB031}"/>
                  </a:ext>
                </a:extLst>
              </p:cNvPr>
              <p:cNvSpPr/>
              <p:nvPr/>
            </p:nvSpPr>
            <p:spPr>
              <a:xfrm>
                <a:off x="8311132" y="3956431"/>
                <a:ext cx="8819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3ED58C2-C9B6-B143-A896-07397BCDB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32" y="3956431"/>
                <a:ext cx="881973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9BCABC-C059-9442-AA18-E022999C43BA}"/>
                  </a:ext>
                </a:extLst>
              </p:cNvPr>
              <p:cNvSpPr/>
              <p:nvPr/>
            </p:nvSpPr>
            <p:spPr>
              <a:xfrm>
                <a:off x="6551606" y="4203834"/>
                <a:ext cx="2601931" cy="86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−2.128×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=−2.128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9BCABC-C059-9442-AA18-E022999C4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06" y="4203834"/>
                <a:ext cx="2601931" cy="86273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C951431-4EA2-044B-8492-F07315A75E8F}"/>
                  </a:ext>
                </a:extLst>
              </p:cNvPr>
              <p:cNvSpPr/>
              <p:nvPr/>
            </p:nvSpPr>
            <p:spPr>
              <a:xfrm>
                <a:off x="4730724" y="2964835"/>
                <a:ext cx="6142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C951431-4EA2-044B-8492-F07315A75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24" y="2964835"/>
                <a:ext cx="614271" cy="338554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A66F6A7-FA63-384D-93BF-DA030EAB01DE}"/>
                  </a:ext>
                </a:extLst>
              </p:cNvPr>
              <p:cNvSpPr/>
              <p:nvPr/>
            </p:nvSpPr>
            <p:spPr>
              <a:xfrm>
                <a:off x="4528196" y="4621538"/>
                <a:ext cx="7681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−0.53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A66F6A7-FA63-384D-93BF-DA030EAB0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96" y="4621538"/>
                <a:ext cx="768159" cy="3385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4CD3CCB-9E96-454A-8EDF-D0F22DFC642C}"/>
                  </a:ext>
                </a:extLst>
              </p:cNvPr>
              <p:cNvSpPr/>
              <p:nvPr/>
            </p:nvSpPr>
            <p:spPr>
              <a:xfrm>
                <a:off x="3354272" y="3220781"/>
                <a:ext cx="2334229" cy="86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4CD3CCB-9E96-454A-8EDF-D0F22DFC6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72" y="3220781"/>
                <a:ext cx="2334229" cy="86273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E38CD1F-491A-CB4C-B14C-A027CA1D59CE}"/>
                  </a:ext>
                </a:extLst>
              </p:cNvPr>
              <p:cNvSpPr/>
              <p:nvPr/>
            </p:nvSpPr>
            <p:spPr>
              <a:xfrm>
                <a:off x="2796046" y="4775624"/>
                <a:ext cx="2488117" cy="862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0.53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=−0.53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E38CD1F-491A-CB4C-B14C-A027CA1D5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46" y="4775624"/>
                <a:ext cx="2488117" cy="862737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1687-7B56-4090-B969-6FD5ED9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F6164-94DC-44A1-AA61-034AF52AC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Small model: tend to have high bias</a:t>
            </a:r>
          </a:p>
          <a:p>
            <a:r>
              <a:rPr lang="en-US" dirty="0"/>
              <a:t>Deep learning (large model) and small data: tend to have high variance</a:t>
            </a:r>
          </a:p>
          <a:p>
            <a:r>
              <a:rPr lang="en-US" dirty="0"/>
              <a:t>Deep learning (large model) and big data: small bias and small variance</a:t>
            </a:r>
          </a:p>
          <a:p>
            <a:pPr lvl="1"/>
            <a:r>
              <a:rPr lang="en-US" dirty="0"/>
              <a:t>Computation cost is an issue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07508-1522-4E2F-887B-C2F2E05D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74FFB-94A1-42E7-99AB-2943004A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0B1AF00-5B6B-4F5A-8E01-0264C170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943475"/>
            <a:ext cx="5426276" cy="16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2" y="3088498"/>
            <a:ext cx="5126804" cy="3769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 of activation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Logistic (sigmoid)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(because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Hyperbolic (tanh) function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(because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Rectified Linear Unit (ReLU)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Soft-plus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4112" y="1600200"/>
                <a:ext cx="4341688" cy="4525963"/>
              </a:xfrm>
              <a:blipFill>
                <a:blip r:embed="rId3"/>
                <a:stretch>
                  <a:fillRect l="-2332" t="-2801" b="-280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Leaky ReLU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small and positive (e.g., 0.01)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2016303"/>
              </a:xfrm>
              <a:blipFill>
                <a:blip r:embed="rId4"/>
                <a:stretch>
                  <a:fillRect l="-2516" t="-66667" b="-805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1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write your own </a:t>
            </a:r>
            <a:r>
              <a:rPr lang="en-US"/>
              <a:t>activation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39436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 </a:t>
            </a:r>
            <a:r>
              <a:rPr lang="en-US" dirty="0" err="1"/>
              <a:t>autograd</a:t>
            </a:r>
            <a:r>
              <a:rPr lang="en-US" dirty="0"/>
              <a:t> function (in </a:t>
            </a:r>
            <a:r>
              <a:rPr lang="en-US" dirty="0" err="1"/>
              <a:t>PyTorch</a:t>
            </a:r>
            <a:r>
              <a:rPr lang="en-US" dirty="0"/>
              <a:t>) by writing forward and backward for Tensors</a:t>
            </a:r>
          </a:p>
          <a:p>
            <a:endParaRPr lang="en-US" dirty="0"/>
          </a:p>
          <a:p>
            <a:r>
              <a:rPr lang="en-US" dirty="0"/>
              <a:t>You may define your customized activation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5" y="1721950"/>
            <a:ext cx="4835525" cy="281386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51275" y="4602273"/>
            <a:ext cx="4835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/>
              <a:t>PyTorch</a:t>
            </a:r>
            <a:r>
              <a:rPr lang="en-US" sz="2800" dirty="0"/>
              <a:t> performs chain rules for you if all operators on the graph are well-defined: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loss.backward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521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CB5D2A-48E6-7542-AA98-61C941DF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Nonlinearity in SVM and in DNN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EAB8B6-25CC-C04E-9226-795B0AEF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W" dirty="0"/>
              <a:t>In linear regression and logistic regression, nonlinearity is achieved via feature engineering</a:t>
            </a:r>
          </a:p>
          <a:p>
            <a:pPr lvl="1"/>
            <a:r>
              <a:rPr lang="en-TW" dirty="0"/>
              <a:t>Nonlinearity is highly customizable, but may require trial-and-errors</a:t>
            </a:r>
          </a:p>
          <a:p>
            <a:r>
              <a:rPr lang="en-TW" dirty="0"/>
              <a:t>In SVM, nonlinearity is achieved via kernel functions</a:t>
            </a:r>
          </a:p>
          <a:p>
            <a:pPr lvl="1"/>
            <a:r>
              <a:rPr lang="en-TW" dirty="0"/>
              <a:t>Nonlinearity is defined by kernel function</a:t>
            </a:r>
          </a:p>
          <a:p>
            <a:r>
              <a:rPr lang="en-TW" dirty="0"/>
              <a:t>In DNN, nonlinearity is achieved by activation functions and multiple layers</a:t>
            </a:r>
          </a:p>
          <a:p>
            <a:pPr lvl="1"/>
            <a:r>
              <a:rPr lang="en-TW" dirty="0"/>
              <a:t>Nonlinearity is partially “learned”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E788C-904A-1D45-8B79-A89FCF4E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D7FE-3413-0B41-819E-94F2B3E5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representations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1" y="1202077"/>
            <a:ext cx="7567008" cy="56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F3EE-F5C7-B64D-B0FE-401011EC5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 err="1"/>
              <a:t>Keras</a:t>
            </a:r>
            <a:r>
              <a:rPr lang="en-US" dirty="0"/>
              <a:t>)</a:t>
            </a:r>
          </a:p>
          <a:p>
            <a:r>
              <a:rPr lang="en-US" dirty="0"/>
              <a:t>Others</a:t>
            </a:r>
          </a:p>
          <a:p>
            <a:pPr lvl="1"/>
            <a:r>
              <a:rPr lang="en-US" dirty="0" err="1"/>
              <a:t>MXNet</a:t>
            </a:r>
            <a:r>
              <a:rPr lang="en-US" dirty="0"/>
              <a:t>, Caffe and Caffe2, Theano, Torch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successful deep learning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Supervised DNN is composed by many hidden layers</a:t>
            </a:r>
          </a:p>
          <a:p>
            <a:pPr lvl="1"/>
            <a:r>
              <a:rPr lang="en-US" dirty="0"/>
              <a:t>Learning representations</a:t>
            </a:r>
          </a:p>
          <a:p>
            <a:pPr lvl="1"/>
            <a:r>
              <a:rPr lang="en-US" dirty="0"/>
              <a:t>Interaction between features to form high-dimensional features</a:t>
            </a:r>
          </a:p>
          <a:p>
            <a:pPr lvl="1"/>
            <a:r>
              <a:rPr lang="en-US" dirty="0"/>
              <a:t>Non-linearity property</a:t>
            </a:r>
          </a:p>
          <a:p>
            <a:r>
              <a:rPr lang="en-US" dirty="0"/>
              <a:t>Training a supervised DNN is based on SGD</a:t>
            </a:r>
          </a:p>
          <a:p>
            <a:pPr lvl="1"/>
            <a:r>
              <a:rPr lang="en-US" dirty="0"/>
              <a:t>View few (e.g., 32) instances in on batch</a:t>
            </a:r>
          </a:p>
          <a:p>
            <a:pPr lvl="1"/>
            <a:r>
              <a:rPr lang="en-US" dirty="0"/>
              <a:t>Chain rule and backpropagation are the tricks to perform derivative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5A98-4437-534E-9367-42A8664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F7F9-5070-3441-84A6-88085B0C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What are the forward pass and backward pass?</a:t>
            </a:r>
          </a:p>
          <a:p>
            <a:r>
              <a:rPr lang="en-TW" dirty="0"/>
              <a:t>What is backpropagation?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CBE1C-7257-BA48-86B2-94EFD5F4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BA852-5905-004C-A4C4-9D7136C4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282"/>
            <a:ext cx="9144000" cy="245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Deep learning is part of a broader family of machine learning methods based on </a:t>
            </a:r>
            <a:r>
              <a:rPr lang="en-US" b="1" i="1" u="sng" dirty="0">
                <a:solidFill>
                  <a:srgbClr val="FF0000"/>
                </a:solidFill>
              </a:rPr>
              <a:t>learning data representations</a:t>
            </a:r>
          </a:p>
          <a:p>
            <a:r>
              <a:rPr lang="en-US" dirty="0"/>
              <a:t>E.g., in CV, traditionally handcraft features (e.g., SIFT, HOG, etc.) are used as the features, but in deep learning, “raw pixels” are used as the features</a:t>
            </a:r>
          </a:p>
          <a:p>
            <a:endParaRPr lang="en-US" b="1" i="1" u="sng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learning data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90842"/>
            <a:ext cx="8229600" cy="42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A761-0E01-4C50-9795-D75793C9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00983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of a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40B5-A429-44F9-B5A8-A7A64900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0D3ED-3476-4FC3-989B-4A7F4EE8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6C9571-0FB2-4C94-BA31-D129C7C01425}"/>
              </a:ext>
            </a:extLst>
          </p:cNvPr>
          <p:cNvSpPr/>
          <p:nvPr/>
        </p:nvSpPr>
        <p:spPr>
          <a:xfrm>
            <a:off x="1476375" y="2543175"/>
            <a:ext cx="1849357" cy="18493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i="1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A5067A-556C-480B-ADF6-D69ADA76E55B}"/>
              </a:ext>
            </a:extLst>
          </p:cNvPr>
          <p:cNvCxnSpPr/>
          <p:nvPr/>
        </p:nvCxnSpPr>
        <p:spPr>
          <a:xfrm flipV="1">
            <a:off x="838200" y="4400550"/>
            <a:ext cx="1553496" cy="634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49B13A-B731-484F-AAB1-09CC06D19E53}"/>
              </a:ext>
            </a:extLst>
          </p:cNvPr>
          <p:cNvCxnSpPr/>
          <p:nvPr/>
        </p:nvCxnSpPr>
        <p:spPr>
          <a:xfrm flipV="1">
            <a:off x="1828800" y="4400550"/>
            <a:ext cx="560438" cy="634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4FDCEC-BD42-42D1-9C7C-48169E69125D}"/>
              </a:ext>
            </a:extLst>
          </p:cNvPr>
          <p:cNvCxnSpPr/>
          <p:nvPr/>
        </p:nvCxnSpPr>
        <p:spPr>
          <a:xfrm flipH="1" flipV="1">
            <a:off x="2390775" y="4400550"/>
            <a:ext cx="1238526" cy="634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4C4F0E-597B-43EF-BDF9-950BBE7BA2D6}"/>
              </a:ext>
            </a:extLst>
          </p:cNvPr>
          <p:cNvCxnSpPr/>
          <p:nvPr/>
        </p:nvCxnSpPr>
        <p:spPr>
          <a:xfrm>
            <a:off x="800100" y="3486150"/>
            <a:ext cx="3594918" cy="1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1699541" y="3458987"/>
                <a:ext cx="2679388" cy="876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541" y="3458987"/>
                <a:ext cx="2679388" cy="8769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102B920-D769-42C2-AA55-B21708BB0825}"/>
              </a:ext>
            </a:extLst>
          </p:cNvPr>
          <p:cNvSpPr txBox="1"/>
          <p:nvPr/>
        </p:nvSpPr>
        <p:spPr>
          <a:xfrm>
            <a:off x="2400300" y="5010150"/>
            <a:ext cx="47649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507110" y="4990050"/>
                <a:ext cx="683071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10" y="4990050"/>
                <a:ext cx="683071" cy="434671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1542159" y="4986681"/>
                <a:ext cx="683071" cy="43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59" y="4986681"/>
                <a:ext cx="683071" cy="434671"/>
              </a:xfrm>
              <a:prstGeom prst="rect">
                <a:avLst/>
              </a:prstGeom>
              <a:blipFill rotWithShape="0"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3325732" y="4986681"/>
                <a:ext cx="683071" cy="439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32" y="4986681"/>
                <a:ext cx="683071" cy="439351"/>
              </a:xfrm>
              <a:prstGeom prst="rect">
                <a:avLst/>
              </a:prstGeom>
              <a:blipFill rotWithShape="0"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1798103" y="2904561"/>
                <a:ext cx="1128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03" y="2904561"/>
                <a:ext cx="11281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7032" y="695049"/>
                <a:ext cx="4720258" cy="598232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Notations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sample instance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feature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instance</a:t>
                </a:r>
              </a:p>
              <a:p>
                <a:r>
                  <a:rPr lang="en-US" dirty="0"/>
                  <a:t>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ignore the bias term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: a non-linear activation function</a:t>
                </a:r>
              </a:p>
              <a:p>
                <a:pPr lvl="2"/>
                <a:r>
                  <a:rPr lang="en-US" b="0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to find </a:t>
                </a:r>
                <a:r>
                  <a:rPr lang="en-US" b="1" i="1" dirty="0"/>
                  <a:t>w</a:t>
                </a:r>
                <a:r>
                  <a:rPr lang="en-US" dirty="0"/>
                  <a:t> such that the loss is minimized?</a:t>
                </a:r>
              </a:p>
              <a:p>
                <a:pPr lvl="1"/>
                <a:r>
                  <a:rPr lang="en-US" dirty="0"/>
                  <a:t>(Stochastic) gradient descent</a:t>
                </a:r>
              </a:p>
              <a:p>
                <a:r>
                  <a:rPr lang="en-US" dirty="0"/>
                  <a:t>Logistic regression</a:t>
                </a:r>
              </a:p>
            </p:txBody>
          </p:sp>
        </mc:Choice>
        <mc:Fallback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032" y="695049"/>
                <a:ext cx="4720258" cy="5982324"/>
              </a:xfrm>
              <a:blipFill>
                <a:blip r:embed="rId7"/>
                <a:stretch>
                  <a:fillRect l="-2145" t="-211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880417" y="4510634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17" y="4510634"/>
                <a:ext cx="50180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2065355" y="4565386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55" y="4565386"/>
                <a:ext cx="507127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AC6EF5-5DE9-4D11-A2ED-4916454ED306}"/>
                  </a:ext>
                </a:extLst>
              </p:cNvPr>
              <p:cNvSpPr txBox="1"/>
              <p:nvPr/>
            </p:nvSpPr>
            <p:spPr>
              <a:xfrm>
                <a:off x="3115759" y="4543543"/>
                <a:ext cx="522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5AC6EF5-5DE9-4D11-A2ED-4916454E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59" y="4543543"/>
                <a:ext cx="52206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66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gradient of the logistic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Lemma</a:t>
                </a:r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, then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𝑒𝑥𝑝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3361" b="-112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58</TotalTime>
  <Words>3990</Words>
  <Application>Microsoft Macintosh PowerPoint</Application>
  <PresentationFormat>On-screen Show (4:3)</PresentationFormat>
  <Paragraphs>1708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Cambria Math</vt:lpstr>
      <vt:lpstr>Consolas</vt:lpstr>
      <vt:lpstr>Wingdings</vt:lpstr>
      <vt:lpstr>hhchen</vt:lpstr>
      <vt:lpstr>Deep learning</vt:lpstr>
      <vt:lpstr>Biological neural network vs artificial neural network (ANN)</vt:lpstr>
      <vt:lpstr>Simple ANN vs deep learning</vt:lpstr>
      <vt:lpstr>Why deep learning?</vt:lpstr>
      <vt:lpstr>Deep learning and big data</vt:lpstr>
      <vt:lpstr>Learning representations</vt:lpstr>
      <vt:lpstr>An example of learning data representation</vt:lpstr>
      <vt:lpstr>Computation of a neuron</vt:lpstr>
      <vt:lpstr>Review: gradient of the logistic function</vt:lpstr>
      <vt:lpstr>Review: logistic regression model training (by SGD)</vt:lpstr>
      <vt:lpstr>Review: gradient of logistic regression</vt:lpstr>
      <vt:lpstr>Feedforward neural network</vt:lpstr>
      <vt:lpstr>Forward (predict)</vt:lpstr>
      <vt:lpstr>Forward example</vt:lpstr>
      <vt:lpstr>Back-propagation</vt:lpstr>
      <vt:lpstr>Computational graph</vt:lpstr>
      <vt:lpstr>Local gradient and chain rule</vt:lpstr>
      <vt:lpstr>Compute local gradient for every operator and apply chain rule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Example: logistic function</vt:lpstr>
      <vt:lpstr>PowerPoint Presentation</vt:lpstr>
      <vt:lpstr>PowerPoint Presentation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Forward backprop example</vt:lpstr>
      <vt:lpstr>Back-prop update</vt:lpstr>
      <vt:lpstr>Weight updates</vt:lpstr>
      <vt:lpstr>Loss functions</vt:lpstr>
      <vt:lpstr>Common activation functions</vt:lpstr>
      <vt:lpstr>Activation function for the output layer</vt:lpstr>
      <vt:lpstr>Why non-linear activation function?</vt:lpstr>
      <vt:lpstr>ReLU: “default” activation function for the hidden layers</vt:lpstr>
      <vt:lpstr>Vanishing gradient of sigmoid function</vt:lpstr>
      <vt:lpstr>Derivative of activation functions</vt:lpstr>
      <vt:lpstr>Example: write your own activation operation</vt:lpstr>
      <vt:lpstr>Nonlinearity in SVM and in DNN</vt:lpstr>
      <vt:lpstr>Learning representations</vt:lpstr>
      <vt:lpstr>Popular deep learning framework</vt:lpstr>
      <vt:lpstr>Other successful deep learning architecture</vt:lpstr>
      <vt:lpstr>Conclusion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Hung-Hsuan</cp:lastModifiedBy>
  <cp:revision>281</cp:revision>
  <dcterms:created xsi:type="dcterms:W3CDTF">2017-07-18T04:01:26Z</dcterms:created>
  <dcterms:modified xsi:type="dcterms:W3CDTF">2021-12-07T02:47:39Z</dcterms:modified>
</cp:coreProperties>
</file>